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327" r:id="rId2"/>
    <p:sldId id="364" r:id="rId3"/>
    <p:sldId id="302" r:id="rId4"/>
    <p:sldId id="349" r:id="rId5"/>
    <p:sldId id="283" r:id="rId6"/>
    <p:sldId id="363" r:id="rId7"/>
    <p:sldId id="336" r:id="rId8"/>
    <p:sldId id="337" r:id="rId9"/>
    <p:sldId id="284" r:id="rId10"/>
    <p:sldId id="308" r:id="rId11"/>
    <p:sldId id="309" r:id="rId12"/>
    <p:sldId id="285" r:id="rId13"/>
    <p:sldId id="332" r:id="rId14"/>
    <p:sldId id="356" r:id="rId15"/>
    <p:sldId id="338" r:id="rId16"/>
    <p:sldId id="339" r:id="rId17"/>
    <p:sldId id="340" r:id="rId18"/>
    <p:sldId id="365" r:id="rId19"/>
    <p:sldId id="361" r:id="rId20"/>
    <p:sldId id="294" r:id="rId21"/>
    <p:sldId id="350" r:id="rId22"/>
    <p:sldId id="326" r:id="rId23"/>
    <p:sldId id="359" r:id="rId24"/>
    <p:sldId id="358" r:id="rId25"/>
    <p:sldId id="341" r:id="rId26"/>
    <p:sldId id="357" r:id="rId27"/>
    <p:sldId id="351" r:id="rId28"/>
    <p:sldId id="352" r:id="rId29"/>
    <p:sldId id="353" r:id="rId30"/>
    <p:sldId id="354" r:id="rId31"/>
    <p:sldId id="366" r:id="rId32"/>
    <p:sldId id="355" r:id="rId33"/>
    <p:sldId id="362" r:id="rId34"/>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7" autoAdjust="0"/>
    <p:restoredTop sz="86395" autoAdjust="0"/>
  </p:normalViewPr>
  <p:slideViewPr>
    <p:cSldViewPr>
      <p:cViewPr varScale="1">
        <p:scale>
          <a:sx n="59" d="100"/>
          <a:sy n="59" d="100"/>
        </p:scale>
        <p:origin x="820"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CFC6AF-6D1A-4F2A-9B15-67847127A244}" type="datetimeFigureOut">
              <a:rPr lang="nl-NL" smtClean="0"/>
              <a:t>24-11-2020</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706A4D-C293-4345-9481-E38D834556F7}" type="slidenum">
              <a:rPr lang="nl-NL" smtClean="0"/>
              <a:t>‹nr.›</a:t>
            </a:fld>
            <a:endParaRPr lang="nl-NL"/>
          </a:p>
        </p:txBody>
      </p:sp>
    </p:spTree>
    <p:extLst>
      <p:ext uri="{BB962C8B-B14F-4D97-AF65-F5344CB8AC3E}">
        <p14:creationId xmlns:p14="http://schemas.microsoft.com/office/powerpoint/2010/main" val="1123442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Subtitel 2"/>
          <p:cNvSpPr>
            <a:spLocks noGrp="1"/>
          </p:cNvSpPr>
          <p:nvPr>
            <p:ph type="subTitle" idx="1"/>
          </p:nvPr>
        </p:nvSpPr>
        <p:spPr>
          <a:xfrm>
            <a:off x="1691680" y="2996952"/>
            <a:ext cx="7162800" cy="432048"/>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dirty="0"/>
          </a:p>
        </p:txBody>
      </p:sp>
      <p:sp>
        <p:nvSpPr>
          <p:cNvPr id="7" name="Titel 6"/>
          <p:cNvSpPr>
            <a:spLocks noGrp="1"/>
          </p:cNvSpPr>
          <p:nvPr>
            <p:ph type="title"/>
          </p:nvPr>
        </p:nvSpPr>
        <p:spPr>
          <a:xfrm>
            <a:off x="1691680" y="2276872"/>
            <a:ext cx="7162800" cy="720080"/>
          </a:xfrm>
        </p:spPr>
        <p:txBody>
          <a:bodyPr/>
          <a:lstStyle/>
          <a:p>
            <a:r>
              <a:rPr lang="nl-NL" smtClean="0"/>
              <a:t>Klik om de stijl te bewerken</a:t>
            </a:r>
            <a:endParaRPr lang="nl-NL" dirty="0"/>
          </a:p>
        </p:txBody>
      </p:sp>
    </p:spTree>
    <p:extLst>
      <p:ext uri="{BB962C8B-B14F-4D97-AF65-F5344CB8AC3E}">
        <p14:creationId xmlns:p14="http://schemas.microsoft.com/office/powerpoint/2010/main" val="68274776"/>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el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sz="3600"/>
            </a:lvl1pPr>
          </a:lstStyle>
          <a:p>
            <a:r>
              <a:rPr lang="nl-NL" smtClean="0"/>
              <a:t>Klik om de stijl te bewerken</a:t>
            </a:r>
            <a:endParaRPr lang="nl-NL" dirty="0"/>
          </a:p>
        </p:txBody>
      </p:sp>
      <p:sp>
        <p:nvSpPr>
          <p:cNvPr id="3" name="Tijdelijke aanduiding voor tekst 2"/>
          <p:cNvSpPr>
            <a:spLocks noGrp="1"/>
          </p:cNvSpPr>
          <p:nvPr>
            <p:ph type="body"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4036A724-D67B-486D-95DD-CFBD7FF449FD}" type="slidenum">
              <a:rPr lang="nl-NL" smtClean="0"/>
              <a:t>‹nr.›</a:t>
            </a:fld>
            <a:endParaRPr lang="nl-NL"/>
          </a:p>
        </p:txBody>
      </p:sp>
    </p:spTree>
    <p:extLst>
      <p:ext uri="{BB962C8B-B14F-4D97-AF65-F5344CB8AC3E}">
        <p14:creationId xmlns:p14="http://schemas.microsoft.com/office/powerpoint/2010/main" val="144313513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Tekst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sz="3600"/>
            </a:lvl1pPr>
          </a:lstStyle>
          <a:p>
            <a:r>
              <a:rPr lang="nl-NL" smtClean="0"/>
              <a:t>Klik om de stijl te bewerken</a:t>
            </a:r>
            <a:endParaRPr lang="nl-NL" dirty="0"/>
          </a:p>
        </p:txBody>
      </p:sp>
      <p:sp>
        <p:nvSpPr>
          <p:cNvPr id="7" name="Tijdelijke aanduiding voor datum 3"/>
          <p:cNvSpPr>
            <a:spLocks noGrp="1"/>
          </p:cNvSpPr>
          <p:nvPr>
            <p:ph type="dt" sz="half" idx="10"/>
          </p:nvPr>
        </p:nvSpPr>
        <p:spPr/>
        <p:txBody>
          <a:bodyPr/>
          <a:lstStyle>
            <a:lvl1pPr>
              <a:defRPr/>
            </a:lvl1pPr>
          </a:lstStyle>
          <a:p>
            <a:fld id="{A2A2A49A-7F3C-4D5E-9E4D-7C00B351989F}" type="datetime1">
              <a:rPr lang="nl-NL" smtClean="0"/>
              <a:t>24-11-2020</a:t>
            </a:fld>
            <a:endParaRPr lang="nl-NL"/>
          </a:p>
        </p:txBody>
      </p:sp>
      <p:sp>
        <p:nvSpPr>
          <p:cNvPr id="8" name="Tijdelijke aanduiding voor voettekst 4"/>
          <p:cNvSpPr>
            <a:spLocks noGrp="1"/>
          </p:cNvSpPr>
          <p:nvPr>
            <p:ph type="ftr" sz="quarter" idx="11"/>
          </p:nvPr>
        </p:nvSpPr>
        <p:spPr/>
        <p:txBody>
          <a:bodyPr/>
          <a:lstStyle>
            <a:lvl1pPr>
              <a:defRPr/>
            </a:lvl1pPr>
          </a:lstStyle>
          <a:p>
            <a:endParaRPr lang="nl-NL" dirty="0"/>
          </a:p>
        </p:txBody>
      </p:sp>
      <p:sp>
        <p:nvSpPr>
          <p:cNvPr id="9" name="Tijdelijke aanduiding voor dianummer 5"/>
          <p:cNvSpPr>
            <a:spLocks noGrp="1"/>
          </p:cNvSpPr>
          <p:nvPr>
            <p:ph type="sldNum" sz="quarter" idx="12"/>
          </p:nvPr>
        </p:nvSpPr>
        <p:spPr/>
        <p:txBody>
          <a:bodyPr/>
          <a:lstStyle>
            <a:lvl1pPr>
              <a:defRPr>
                <a:latin typeface="Trebuchet MS" pitchFamily="34" charset="0"/>
              </a:defRPr>
            </a:lvl1pPr>
          </a:lstStyle>
          <a:p>
            <a:fld id="{4036A724-D67B-486D-95DD-CFBD7FF449FD}" type="slidenum">
              <a:rPr lang="nl-NL" smtClean="0"/>
              <a:t>‹nr.›</a:t>
            </a:fld>
            <a:endParaRPr lang="nl-NL"/>
          </a:p>
        </p:txBody>
      </p:sp>
      <p:sp>
        <p:nvSpPr>
          <p:cNvPr id="11" name="Tijdelijke aanduiding voor tekst 10"/>
          <p:cNvSpPr>
            <a:spLocks noGrp="1"/>
          </p:cNvSpPr>
          <p:nvPr>
            <p:ph type="body" sz="quarter" idx="13"/>
          </p:nvPr>
        </p:nvSpPr>
        <p:spPr>
          <a:xfrm>
            <a:off x="1676400" y="1989138"/>
            <a:ext cx="3400425" cy="413702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7" name="Tijdelijke aanduiding voor inhoud 16"/>
          <p:cNvSpPr>
            <a:spLocks noGrp="1"/>
          </p:cNvSpPr>
          <p:nvPr>
            <p:ph sz="quarter" idx="14"/>
          </p:nvPr>
        </p:nvSpPr>
        <p:spPr>
          <a:xfrm>
            <a:off x="5364088" y="1994028"/>
            <a:ext cx="3475112" cy="4137025"/>
          </a:xfrm>
        </p:spPr>
        <p:txBody>
          <a:bodyPr/>
          <a:lstStyle>
            <a:lvl1pPr marL="0" indent="0">
              <a:buNone/>
              <a:defRPr/>
            </a:lvl1pPr>
          </a:lstStyle>
          <a:p>
            <a:pPr lvl="0"/>
            <a:r>
              <a:rPr lang="nl-NL" smtClean="0"/>
              <a:t>Klik om de modelstijlen te bewerken</a:t>
            </a:r>
          </a:p>
        </p:txBody>
      </p:sp>
    </p:spTree>
    <p:extLst>
      <p:ext uri="{BB962C8B-B14F-4D97-AF65-F5344CB8AC3E}">
        <p14:creationId xmlns:p14="http://schemas.microsoft.com/office/powerpoint/2010/main" val="2592787731"/>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sz="3600"/>
            </a:lvl1pPr>
          </a:lstStyle>
          <a:p>
            <a:r>
              <a:rPr lang="nl-NL" smtClean="0"/>
              <a:t>Klik om de stijl te bewerken</a:t>
            </a:r>
            <a:endParaRPr lang="nl-NL" dirty="0"/>
          </a:p>
        </p:txBody>
      </p:sp>
      <p:sp>
        <p:nvSpPr>
          <p:cNvPr id="7" name="Tijdelijke aanduiding voor datum 3"/>
          <p:cNvSpPr>
            <a:spLocks noGrp="1"/>
          </p:cNvSpPr>
          <p:nvPr>
            <p:ph type="dt" sz="half" idx="10"/>
          </p:nvPr>
        </p:nvSpPr>
        <p:spPr/>
        <p:txBody>
          <a:bodyPr/>
          <a:lstStyle>
            <a:lvl1pPr>
              <a:defRPr/>
            </a:lvl1pPr>
          </a:lstStyle>
          <a:p>
            <a:fld id="{E9336E3C-5BC8-4AE5-8FA4-A33D51806940}" type="datetime1">
              <a:rPr lang="nl-NL" smtClean="0"/>
              <a:t>24-11-2020</a:t>
            </a:fld>
            <a:endParaRPr lang="nl-NL"/>
          </a:p>
        </p:txBody>
      </p:sp>
      <p:sp>
        <p:nvSpPr>
          <p:cNvPr id="8" name="Tijdelijke aanduiding voor voettekst 4"/>
          <p:cNvSpPr>
            <a:spLocks noGrp="1"/>
          </p:cNvSpPr>
          <p:nvPr>
            <p:ph type="ftr" sz="quarter" idx="11"/>
          </p:nvPr>
        </p:nvSpPr>
        <p:spPr/>
        <p:txBody>
          <a:bodyPr/>
          <a:lstStyle>
            <a:lvl1pPr>
              <a:defRPr/>
            </a:lvl1pPr>
          </a:lstStyle>
          <a:p>
            <a:endParaRPr lang="nl-NL" dirty="0"/>
          </a:p>
        </p:txBody>
      </p:sp>
      <p:sp>
        <p:nvSpPr>
          <p:cNvPr id="9" name="Tijdelijke aanduiding voor dianummer 5"/>
          <p:cNvSpPr>
            <a:spLocks noGrp="1"/>
          </p:cNvSpPr>
          <p:nvPr>
            <p:ph type="sldNum" sz="quarter" idx="12"/>
          </p:nvPr>
        </p:nvSpPr>
        <p:spPr/>
        <p:txBody>
          <a:bodyPr/>
          <a:lstStyle>
            <a:lvl1pPr>
              <a:defRPr>
                <a:latin typeface="Trebuchet MS" pitchFamily="34" charset="0"/>
              </a:defRPr>
            </a:lvl1pPr>
          </a:lstStyle>
          <a:p>
            <a:fld id="{4036A724-D67B-486D-95DD-CFBD7FF449FD}" type="slidenum">
              <a:rPr lang="nl-NL" smtClean="0"/>
              <a:t>‹nr.›</a:t>
            </a:fld>
            <a:endParaRPr lang="nl-NL"/>
          </a:p>
        </p:txBody>
      </p:sp>
      <p:sp>
        <p:nvSpPr>
          <p:cNvPr id="17" name="Tijdelijke aanduiding voor inhoud 16"/>
          <p:cNvSpPr>
            <a:spLocks noGrp="1"/>
          </p:cNvSpPr>
          <p:nvPr>
            <p:ph sz="quarter" idx="14"/>
          </p:nvPr>
        </p:nvSpPr>
        <p:spPr>
          <a:xfrm>
            <a:off x="1676400" y="1994028"/>
            <a:ext cx="7162800" cy="4137025"/>
          </a:xfrm>
        </p:spPr>
        <p:txBody>
          <a:bodyPr/>
          <a:lstStyle>
            <a:lvl1pPr marL="0" indent="0">
              <a:buNone/>
              <a:defRPr/>
            </a:lvl1pPr>
          </a:lstStyle>
          <a:p>
            <a:pPr lvl="0"/>
            <a:r>
              <a:rPr lang="nl-NL" smtClean="0"/>
              <a:t>Klik om de modelstijlen te bewerken</a:t>
            </a:r>
          </a:p>
        </p:txBody>
      </p:sp>
    </p:spTree>
    <p:extLst>
      <p:ext uri="{BB962C8B-B14F-4D97-AF65-F5344CB8AC3E}">
        <p14:creationId xmlns:p14="http://schemas.microsoft.com/office/powerpoint/2010/main" val="629382741"/>
      </p:ext>
    </p:extLst>
  </p:cSld>
  <p:clrMapOvr>
    <a:masterClrMapping/>
  </p:clrMapOvr>
  <p:hf hdr="0" ftr="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Afbeelding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25029"/>
          </a:xfrm>
          <a:prstGeom prst="rect">
            <a:avLst/>
          </a:prstGeom>
        </p:spPr>
      </p:pic>
      <p:sp>
        <p:nvSpPr>
          <p:cNvPr id="1027" name="Tijdelijke aanduiding voor titel 1"/>
          <p:cNvSpPr>
            <a:spLocks noGrp="1"/>
          </p:cNvSpPr>
          <p:nvPr>
            <p:ph type="title"/>
          </p:nvPr>
        </p:nvSpPr>
        <p:spPr bwMode="auto">
          <a:xfrm>
            <a:off x="1676400" y="868363"/>
            <a:ext cx="716280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smtClean="0"/>
              <a:t>Titelstijl van model bewerken</a:t>
            </a:r>
          </a:p>
        </p:txBody>
      </p:sp>
      <p:sp>
        <p:nvSpPr>
          <p:cNvPr id="1028" name="Tijdelijke aanduiding voor tekst 2"/>
          <p:cNvSpPr>
            <a:spLocks noGrp="1"/>
          </p:cNvSpPr>
          <p:nvPr>
            <p:ph type="body" idx="1"/>
          </p:nvPr>
        </p:nvSpPr>
        <p:spPr bwMode="auto">
          <a:xfrm>
            <a:off x="1676400" y="1905000"/>
            <a:ext cx="71628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p>
        </p:txBody>
      </p:sp>
      <p:sp>
        <p:nvSpPr>
          <p:cNvPr id="4" name="Tijdelijke aanduiding voor datum 3"/>
          <p:cNvSpPr>
            <a:spLocks noGrp="1"/>
          </p:cNvSpPr>
          <p:nvPr>
            <p:ph type="dt" sz="half" idx="2"/>
          </p:nvPr>
        </p:nvSpPr>
        <p:spPr>
          <a:xfrm>
            <a:off x="1676400" y="6340475"/>
            <a:ext cx="16002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233C72"/>
                </a:solidFill>
                <a:latin typeface="Lucida Sans" pitchFamily="34" charset="0"/>
                <a:cs typeface="Lucida Sans" pitchFamily="34" charset="0"/>
              </a:defRPr>
            </a:lvl1pPr>
          </a:lstStyle>
          <a:p>
            <a:fld id="{AEB9DEDF-E85B-4771-9F4E-9D7DD9D522FF}" type="datetime1">
              <a:rPr lang="nl-NL" smtClean="0"/>
              <a:t>24-11-2020</a:t>
            </a:fld>
            <a:endParaRPr lang="nl-NL" dirty="0"/>
          </a:p>
        </p:txBody>
      </p:sp>
      <p:sp>
        <p:nvSpPr>
          <p:cNvPr id="5" name="Tijdelijke aanduiding voor voettekst 4"/>
          <p:cNvSpPr>
            <a:spLocks noGrp="1"/>
          </p:cNvSpPr>
          <p:nvPr>
            <p:ph type="ftr" sz="quarter" idx="3"/>
          </p:nvPr>
        </p:nvSpPr>
        <p:spPr>
          <a:xfrm>
            <a:off x="3276600" y="6340475"/>
            <a:ext cx="4419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233C72"/>
                </a:solidFill>
                <a:latin typeface="Lucida Sans" pitchFamily="34" charset="0"/>
                <a:cs typeface="Lucida Sans" pitchFamily="34" charset="0"/>
              </a:defRPr>
            </a:lvl1pPr>
          </a:lstStyle>
          <a:p>
            <a:endParaRPr lang="nl-NL" dirty="0"/>
          </a:p>
        </p:txBody>
      </p:sp>
      <p:sp>
        <p:nvSpPr>
          <p:cNvPr id="6" name="Tijdelijke aanduiding voor dianummer 5"/>
          <p:cNvSpPr>
            <a:spLocks noGrp="1"/>
          </p:cNvSpPr>
          <p:nvPr>
            <p:ph type="sldNum" sz="quarter" idx="4"/>
          </p:nvPr>
        </p:nvSpPr>
        <p:spPr>
          <a:xfrm>
            <a:off x="7696200" y="6340475"/>
            <a:ext cx="11430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Lucida Sans" pitchFamily="34" charset="0"/>
                <a:cs typeface="Lucida Sans" pitchFamily="34" charset="0"/>
              </a:defRPr>
            </a:lvl1pPr>
          </a:lstStyle>
          <a:p>
            <a:fld id="{4036A724-D67B-486D-95DD-CFBD7FF449FD}" type="slidenum">
              <a:rPr lang="nl-NL" smtClean="0"/>
              <a:t>‹nr.›</a:t>
            </a:fld>
            <a:endParaRPr lang="nl-NL" dirty="0"/>
          </a:p>
        </p:txBody>
      </p:sp>
    </p:spTree>
  </p:cSld>
  <p:clrMap bg1="lt1" tx1="dk1" bg2="lt2" tx2="dk2" accent1="accent1" accent2="accent2" accent3="accent3" accent4="accent4" accent5="accent5" accent6="accent6" hlink="hlink" folHlink="folHlink"/>
  <p:sldLayoutIdLst>
    <p:sldLayoutId id="2147483661" r:id="rId1"/>
    <p:sldLayoutId id="2147483665" r:id="rId2"/>
    <p:sldLayoutId id="2147483663" r:id="rId3"/>
    <p:sldLayoutId id="2147483664" r:id="rId4"/>
  </p:sldLayoutIdLst>
  <p:hf hdr="0" ftr="0"/>
  <p:txStyles>
    <p:titleStyle>
      <a:lvl1pPr algn="l" defTabSz="457200" rtl="0" eaLnBrk="1" fontAlgn="base" hangingPunct="1">
        <a:spcBef>
          <a:spcPct val="0"/>
        </a:spcBef>
        <a:spcAft>
          <a:spcPct val="0"/>
        </a:spcAft>
        <a:defRPr sz="3600" kern="1200">
          <a:solidFill>
            <a:srgbClr val="233C72"/>
          </a:solidFill>
          <a:latin typeface="Lucida Sans" pitchFamily="34" charset="0"/>
          <a:ea typeface="ＭＳ Ｐゴシック" pitchFamily="-112" charset="-128"/>
          <a:cs typeface="Lucida Sans" pitchFamily="34" charset="0"/>
        </a:defRPr>
      </a:lvl1pPr>
      <a:lvl2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2pPr>
      <a:lvl3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3pPr>
      <a:lvl4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4pPr>
      <a:lvl5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5pPr>
      <a:lvl6pPr marL="4572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6pPr>
      <a:lvl7pPr marL="9144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7pPr>
      <a:lvl8pPr marL="13716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8pPr>
      <a:lvl9pPr marL="18288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9pPr>
    </p:titleStyle>
    <p:bodyStyle>
      <a:lvl1pPr marL="342900" indent="-3429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1pPr>
      <a:lvl2pPr marL="742950" indent="-28575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2pPr>
      <a:lvl3pPr marL="1143000" indent="-2286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3pPr>
      <a:lvl4pPr marL="1600200" indent="-2286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4pPr>
      <a:lvl5pPr marL="2057400" indent="-2286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slaapinfo.nl/beter-slapen/beter-slapen-door-een-eiwitrijk-dieet/" TargetMode="External"/><Relationship Id="rId2" Type="http://schemas.openxmlformats.org/officeDocument/2006/relationships/hyperlink" Target="https://www.ncbi.nlm.nih.gov/pmc/articles/PMC3632337/"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868363"/>
            <a:ext cx="7216080" cy="1264493"/>
          </a:xfrm>
        </p:spPr>
        <p:txBody>
          <a:bodyPr/>
          <a:lstStyle/>
          <a:p>
            <a:r>
              <a:rPr lang="nl-NL" dirty="0" smtClean="0"/>
              <a:t>psycho educatie cursus</a:t>
            </a:r>
            <a:br>
              <a:rPr lang="nl-NL" dirty="0" smtClean="0"/>
            </a:br>
            <a:r>
              <a:rPr lang="nl-NL" dirty="0" smtClean="0"/>
              <a:t>       Zelfmanagement</a:t>
            </a:r>
            <a:endParaRPr lang="nl-NL" dirty="0"/>
          </a:p>
        </p:txBody>
      </p:sp>
      <p:sp>
        <p:nvSpPr>
          <p:cNvPr id="3" name="Tijdelijke aanduiding voor tekst 2"/>
          <p:cNvSpPr>
            <a:spLocks noGrp="1"/>
          </p:cNvSpPr>
          <p:nvPr>
            <p:ph type="body" idx="1"/>
          </p:nvPr>
        </p:nvSpPr>
        <p:spPr>
          <a:xfrm>
            <a:off x="1835696" y="2132856"/>
            <a:ext cx="7003504" cy="3993307"/>
          </a:xfrm>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            CentrumBipolair GGzE</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a:t>
            </a:fld>
            <a:endParaRPr lang="nl-NL"/>
          </a:p>
        </p:txBody>
      </p:sp>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9792" y="2276872"/>
            <a:ext cx="4176464" cy="3236760"/>
          </a:xfrm>
          <a:prstGeom prst="rect">
            <a:avLst/>
          </a:prstGeom>
        </p:spPr>
      </p:pic>
    </p:spTree>
    <p:extLst>
      <p:ext uri="{BB962C8B-B14F-4D97-AF65-F5344CB8AC3E}">
        <p14:creationId xmlns:p14="http://schemas.microsoft.com/office/powerpoint/2010/main" val="227939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 </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a:t>
            </a:fld>
            <a:endParaRPr lang="nl-NL"/>
          </a:p>
        </p:txBody>
      </p:sp>
      <p:sp>
        <p:nvSpPr>
          <p:cNvPr id="6" name="AutoShape 2" descr="Afbeeldingsresultaat voor een gezond lichaam een gezonde gees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2054" name="Picture 6" descr="Afbeeldingsresultaat voor een gezond lichaam een gezonde ge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060848"/>
            <a:ext cx="7569679"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951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   programma</a:t>
            </a:r>
            <a:endParaRPr lang="nl-NL" dirty="0"/>
          </a:p>
        </p:txBody>
      </p:sp>
      <p:sp>
        <p:nvSpPr>
          <p:cNvPr id="3" name="Tijdelijke aanduiding voor tekst 2"/>
          <p:cNvSpPr>
            <a:spLocks noGrp="1"/>
          </p:cNvSpPr>
          <p:nvPr>
            <p:ph type="body" idx="1"/>
          </p:nvPr>
        </p:nvSpPr>
        <p:spPr/>
        <p:txBody>
          <a:bodyPr/>
          <a:lstStyle/>
          <a:p>
            <a:pPr marL="0" indent="0">
              <a:buNone/>
            </a:pPr>
            <a:r>
              <a:rPr lang="nl-NL" dirty="0" smtClean="0"/>
              <a:t>a) Even herhalen </a:t>
            </a:r>
          </a:p>
          <a:p>
            <a:r>
              <a:rPr lang="nl-NL" sz="1600" dirty="0" smtClean="0"/>
              <a:t>Symptomen van de stemmingsfasen</a:t>
            </a:r>
          </a:p>
          <a:p>
            <a:r>
              <a:rPr lang="nl-NL" sz="1600" dirty="0" smtClean="0"/>
              <a:t>Triggers</a:t>
            </a:r>
          </a:p>
          <a:p>
            <a:r>
              <a:rPr lang="nl-NL" sz="1600" dirty="0" smtClean="0"/>
              <a:t>Contragedrag</a:t>
            </a:r>
          </a:p>
          <a:p>
            <a:endParaRPr lang="nl-NL" sz="1600" dirty="0" smtClean="0"/>
          </a:p>
          <a:p>
            <a:pPr marL="457200" indent="-457200">
              <a:buAutoNum type="alphaLcParenR" startAt="2"/>
            </a:pPr>
            <a:r>
              <a:rPr lang="nl-NL" dirty="0" smtClean="0"/>
              <a:t>LICHT- BEWEGING- VOEDING- ALCOHOL-    DRUGS </a:t>
            </a:r>
            <a:r>
              <a:rPr lang="nl-NL" sz="1600" dirty="0" smtClean="0"/>
              <a:t>en de effecten hiervan op je stemming  </a:t>
            </a:r>
          </a:p>
          <a:p>
            <a:pPr marL="0" indent="0">
              <a:buNone/>
            </a:pPr>
            <a:r>
              <a:rPr lang="nl-NL" sz="1600" dirty="0"/>
              <a:t> </a:t>
            </a:r>
            <a:r>
              <a:rPr lang="nl-NL" sz="1600" dirty="0" smtClean="0"/>
              <a:t> </a:t>
            </a:r>
          </a:p>
          <a:p>
            <a:pPr marL="0" indent="0">
              <a:buNone/>
            </a:pPr>
            <a:r>
              <a:rPr lang="nl-NL" sz="1600" dirty="0" smtClean="0"/>
              <a:t>Hoe kan jezelf met je </a:t>
            </a:r>
            <a:r>
              <a:rPr lang="nl-NL" sz="1600" u="sng" dirty="0" smtClean="0"/>
              <a:t>sociaal ritme </a:t>
            </a:r>
            <a:r>
              <a:rPr lang="nl-NL" sz="1600" dirty="0" smtClean="0"/>
              <a:t>en je </a:t>
            </a:r>
            <a:r>
              <a:rPr lang="nl-NL" sz="1600" u="sng" dirty="0" smtClean="0"/>
              <a:t>leefstijl</a:t>
            </a:r>
            <a:r>
              <a:rPr lang="nl-NL" sz="1600" dirty="0" smtClean="0"/>
              <a:t> invloed hebben op je stemming ?</a:t>
            </a:r>
            <a:endParaRPr lang="nl-NL" dirty="0"/>
          </a:p>
          <a:p>
            <a:pPr marL="0" indent="0">
              <a:buNone/>
            </a:pPr>
            <a:endParaRPr lang="nl-NL" dirty="0" smtClean="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a:t>
            </a:fld>
            <a:endParaRPr lang="nl-NL"/>
          </a:p>
        </p:txBody>
      </p:sp>
    </p:spTree>
    <p:extLst>
      <p:ext uri="{BB962C8B-B14F-4D97-AF65-F5344CB8AC3E}">
        <p14:creationId xmlns:p14="http://schemas.microsoft.com/office/powerpoint/2010/main" val="3099789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r>
              <a:rPr lang="nl-NL" dirty="0" smtClean="0"/>
              <a:t>-circadiaans </a:t>
            </a:r>
            <a:r>
              <a:rPr lang="nl-NL" dirty="0"/>
              <a:t>ritme</a:t>
            </a:r>
          </a:p>
          <a:p>
            <a:r>
              <a:rPr lang="nl-NL" dirty="0"/>
              <a:t>- slaap en licht</a:t>
            </a:r>
          </a:p>
          <a:p>
            <a:r>
              <a:rPr lang="nl-NL" dirty="0"/>
              <a:t>- </a:t>
            </a:r>
            <a:r>
              <a:rPr lang="nl-NL" dirty="0" err="1"/>
              <a:t>metabool</a:t>
            </a:r>
            <a:r>
              <a:rPr lang="nl-NL" dirty="0"/>
              <a:t> </a:t>
            </a:r>
            <a:r>
              <a:rPr lang="nl-NL" dirty="0" smtClean="0"/>
              <a:t>syndroom</a:t>
            </a:r>
          </a:p>
          <a:p>
            <a:r>
              <a:rPr lang="nl-NL" dirty="0" smtClean="0"/>
              <a:t>- Vitamine D</a:t>
            </a:r>
            <a:endParaRPr lang="nl-NL" dirty="0"/>
          </a:p>
          <a:p>
            <a:r>
              <a:rPr lang="nl-NL" dirty="0"/>
              <a:t>- voeding en </a:t>
            </a:r>
            <a:r>
              <a:rPr lang="nl-NL" dirty="0" smtClean="0"/>
              <a:t>beweging</a:t>
            </a:r>
          </a:p>
          <a:p>
            <a:r>
              <a:rPr lang="nl-NL" dirty="0" smtClean="0"/>
              <a:t>- alcohol en drugs</a:t>
            </a:r>
          </a:p>
          <a:p>
            <a:endParaRPr lang="nl-NL" dirty="0"/>
          </a:p>
          <a:p>
            <a:r>
              <a:rPr lang="nl-NL" dirty="0" smtClean="0"/>
              <a:t>Acceptatie/ zelf verantwoordelijkheid nemen</a:t>
            </a:r>
            <a:endParaRPr lang="nl-NL"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4</a:t>
            </a:fld>
            <a:endParaRPr lang="nl-NL"/>
          </a:p>
        </p:txBody>
      </p:sp>
    </p:spTree>
    <p:extLst>
      <p:ext uri="{BB962C8B-B14F-4D97-AF65-F5344CB8AC3E}">
        <p14:creationId xmlns:p14="http://schemas.microsoft.com/office/powerpoint/2010/main" val="2053653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Symptomen</a:t>
            </a:r>
            <a:endParaRPr lang="nl-NL" dirty="0"/>
          </a:p>
        </p:txBody>
      </p:sp>
      <p:sp>
        <p:nvSpPr>
          <p:cNvPr id="3" name="Tijdelijke aanduiding voor tekst 2"/>
          <p:cNvSpPr>
            <a:spLocks noGrp="1"/>
          </p:cNvSpPr>
          <p:nvPr>
            <p:ph type="body" idx="1"/>
          </p:nvPr>
        </p:nvSpPr>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 symptomen)</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5</a:t>
            </a:fld>
            <a:endParaRPr lang="nl-NL"/>
          </a:p>
        </p:txBody>
      </p:sp>
      <p:sp>
        <p:nvSpPr>
          <p:cNvPr id="7" name="Gelijkbenige driehoek 6"/>
          <p:cNvSpPr/>
          <p:nvPr/>
        </p:nvSpPr>
        <p:spPr>
          <a:xfrm>
            <a:off x="3347864" y="2060848"/>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81736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6</a:t>
            </a:fld>
            <a:endParaRPr lang="nl-NL"/>
          </a:p>
        </p:txBody>
      </p:sp>
    </p:spTree>
    <p:extLst>
      <p:ext uri="{BB962C8B-B14F-4D97-AF65-F5344CB8AC3E}">
        <p14:creationId xmlns:p14="http://schemas.microsoft.com/office/powerpoint/2010/main" val="33068466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symptomen</a:t>
            </a:r>
            <a:endParaRPr lang="nl-NL" dirty="0"/>
          </a:p>
        </p:txBody>
      </p:sp>
      <p:sp>
        <p:nvSpPr>
          <p:cNvPr id="3" name="Tijdelijke aanduiding voor tekst 2"/>
          <p:cNvSpPr>
            <a:spLocks noGrp="1"/>
          </p:cNvSpPr>
          <p:nvPr>
            <p:ph type="body" idx="1"/>
          </p:nvPr>
        </p:nvSpPr>
        <p:spPr/>
        <p:txBody>
          <a:bodyPr/>
          <a:lstStyle/>
          <a:p>
            <a:pPr marL="0" indent="0">
              <a:buNone/>
            </a:pPr>
            <a:r>
              <a:rPr lang="nl-NL" dirty="0" smtClean="0"/>
              <a:t>           Depressie  -1 tot -4 </a:t>
            </a:r>
          </a:p>
          <a:p>
            <a:pPr marL="0" indent="0">
              <a:buNone/>
            </a:pPr>
            <a:r>
              <a:rPr lang="nl-NL" dirty="0" smtClean="0"/>
              <a:t>                 </a:t>
            </a:r>
            <a:r>
              <a:rPr lang="nl-NL" i="1" dirty="0" smtClean="0">
                <a:solidFill>
                  <a:srgbClr val="FF0000"/>
                </a:solidFill>
              </a:rPr>
              <a:t>Geremdheid</a:t>
            </a:r>
          </a:p>
          <a:p>
            <a:pPr marL="0" indent="0">
              <a:buNone/>
            </a:pPr>
            <a:endParaRPr lang="nl-NL" dirty="0" smtClean="0"/>
          </a:p>
          <a:p>
            <a:r>
              <a:rPr lang="nl-NL" sz="1600" dirty="0"/>
              <a:t>stemming</a:t>
            </a:r>
          </a:p>
          <a:p>
            <a:r>
              <a:rPr lang="nl-NL" sz="1600" dirty="0"/>
              <a:t>slaap</a:t>
            </a:r>
          </a:p>
          <a:p>
            <a:r>
              <a:rPr lang="nl-NL" sz="1600" dirty="0"/>
              <a:t>energie</a:t>
            </a:r>
          </a:p>
          <a:p>
            <a:r>
              <a:rPr lang="nl-NL" sz="1600" dirty="0"/>
              <a:t>denken      ( vorm en inhoud)</a:t>
            </a:r>
          </a:p>
          <a:p>
            <a:r>
              <a:rPr lang="nl-NL" sz="1600" dirty="0"/>
              <a:t>functioneren</a:t>
            </a:r>
          </a:p>
          <a:p>
            <a:r>
              <a:rPr lang="nl-NL" sz="1600" dirty="0"/>
              <a:t>spraak</a:t>
            </a:r>
          </a:p>
          <a:p>
            <a:r>
              <a:rPr lang="nl-NL" sz="1600" dirty="0"/>
              <a:t>activiteit</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7</a:t>
            </a:fld>
            <a:endParaRPr lang="nl-NL"/>
          </a:p>
        </p:txBody>
      </p:sp>
    </p:spTree>
    <p:extLst>
      <p:ext uri="{BB962C8B-B14F-4D97-AF65-F5344CB8AC3E}">
        <p14:creationId xmlns:p14="http://schemas.microsoft.com/office/powerpoint/2010/main" val="1542824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pPr marL="0" indent="0">
              <a:buNone/>
            </a:pPr>
            <a:r>
              <a:rPr lang="nl-NL" dirty="0" smtClean="0"/>
              <a:t>       Hypomanie –manie  +1 tot +4</a:t>
            </a:r>
          </a:p>
          <a:p>
            <a:pPr marL="0" indent="0">
              <a:buNone/>
            </a:pPr>
            <a:r>
              <a:rPr lang="nl-NL" dirty="0" smtClean="0"/>
              <a:t>                   </a:t>
            </a:r>
            <a:r>
              <a:rPr lang="nl-NL" i="1" dirty="0" smtClean="0">
                <a:solidFill>
                  <a:srgbClr val="FF0000"/>
                </a:solidFill>
              </a:rPr>
              <a:t>Ontremming</a:t>
            </a:r>
          </a:p>
          <a:p>
            <a:endParaRPr lang="nl-NL" dirty="0" smtClean="0"/>
          </a:p>
          <a:p>
            <a:r>
              <a:rPr lang="nl-NL" sz="1600" dirty="0"/>
              <a:t>stemming</a:t>
            </a:r>
          </a:p>
          <a:p>
            <a:r>
              <a:rPr lang="nl-NL" sz="1600" dirty="0"/>
              <a:t>slaap</a:t>
            </a:r>
          </a:p>
          <a:p>
            <a:r>
              <a:rPr lang="nl-NL" sz="1600" dirty="0"/>
              <a:t>energie</a:t>
            </a:r>
          </a:p>
          <a:p>
            <a:r>
              <a:rPr lang="nl-NL" sz="1600" dirty="0"/>
              <a:t>denken      ( vorm en inhoud)</a:t>
            </a:r>
          </a:p>
          <a:p>
            <a:r>
              <a:rPr lang="nl-NL" sz="1600" dirty="0"/>
              <a:t>functioneren</a:t>
            </a:r>
          </a:p>
          <a:p>
            <a:r>
              <a:rPr lang="nl-NL" sz="1600" dirty="0"/>
              <a:t>spraak</a:t>
            </a:r>
          </a:p>
          <a:p>
            <a:r>
              <a:rPr lang="nl-NL" sz="1600" dirty="0"/>
              <a:t>activiteit</a:t>
            </a:r>
          </a:p>
          <a:p>
            <a:endParaRPr lang="nl-NL" dirty="0" smtClean="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8</a:t>
            </a:fld>
            <a:endParaRPr lang="nl-NL"/>
          </a:p>
        </p:txBody>
      </p:sp>
    </p:spTree>
    <p:extLst>
      <p:ext uri="{BB962C8B-B14F-4D97-AF65-F5344CB8AC3E}">
        <p14:creationId xmlns:p14="http://schemas.microsoft.com/office/powerpoint/2010/main" val="4212018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r>
              <a:rPr lang="nl-NL" dirty="0" smtClean="0"/>
              <a:t>                          </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 symptomen)                                              </a:t>
            </a:r>
            <a:r>
              <a:rPr lang="nl-NL" dirty="0" smtClean="0"/>
              <a:t> T </a:t>
            </a:r>
            <a:r>
              <a:rPr lang="nl-NL" sz="1600" dirty="0" smtClean="0"/>
              <a:t>(triggers)</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9</a:t>
            </a:fld>
            <a:endParaRPr lang="nl-NL"/>
          </a:p>
        </p:txBody>
      </p:sp>
      <p:sp>
        <p:nvSpPr>
          <p:cNvPr id="7" name="Gelijkbenige driehoek 6"/>
          <p:cNvSpPr/>
          <p:nvPr/>
        </p:nvSpPr>
        <p:spPr>
          <a:xfrm>
            <a:off x="2987824" y="2492896"/>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522102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r>
              <a:rPr lang="nl-NL" dirty="0" smtClean="0"/>
              <a:t>T =Triggers</a:t>
            </a:r>
          </a:p>
          <a:p>
            <a:endParaRPr lang="nl-NL" dirty="0"/>
          </a:p>
          <a:p>
            <a:r>
              <a:rPr lang="nl-NL" dirty="0" smtClean="0"/>
              <a:t>zijn omstandigheden of gebeurtenissen die een stemmingsepisode kunnen uitlokken</a:t>
            </a:r>
          </a:p>
          <a:p>
            <a:endParaRPr lang="nl-NL"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10</a:t>
            </a:fld>
            <a:endParaRPr lang="nl-NL"/>
          </a:p>
        </p:txBody>
      </p:sp>
    </p:spTree>
    <p:extLst>
      <p:ext uri="{BB962C8B-B14F-4D97-AF65-F5344CB8AC3E}">
        <p14:creationId xmlns:p14="http://schemas.microsoft.com/office/powerpoint/2010/main" val="40258622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Triggers</a:t>
            </a:r>
            <a:endParaRPr lang="nl-NL" dirty="0"/>
          </a:p>
        </p:txBody>
      </p:sp>
      <p:sp>
        <p:nvSpPr>
          <p:cNvPr id="3" name="Tijdelijke aanduiding voor tekst 2"/>
          <p:cNvSpPr>
            <a:spLocks noGrp="1"/>
          </p:cNvSpPr>
          <p:nvPr>
            <p:ph type="body" idx="1"/>
          </p:nvPr>
        </p:nvSpPr>
        <p:spPr/>
        <p:txBody>
          <a:bodyPr/>
          <a:lstStyle/>
          <a:p>
            <a:pPr marL="0" indent="0">
              <a:buNone/>
            </a:pPr>
            <a:r>
              <a:rPr lang="nl-NL" dirty="0" smtClean="0"/>
              <a:t> </a:t>
            </a:r>
          </a:p>
          <a:p>
            <a:r>
              <a:rPr lang="nl-NL" dirty="0"/>
              <a:t>T</a:t>
            </a:r>
            <a:r>
              <a:rPr lang="nl-NL" dirty="0" smtClean="0"/>
              <a:t>raumatische gebeurtenissen</a:t>
            </a:r>
          </a:p>
          <a:p>
            <a:r>
              <a:rPr lang="nl-NL" dirty="0" smtClean="0"/>
              <a:t>Drugs en alcoholgebruik</a:t>
            </a:r>
          </a:p>
          <a:p>
            <a:r>
              <a:rPr lang="nl-NL" dirty="0" smtClean="0"/>
              <a:t>Langdurige slaaponthouding</a:t>
            </a:r>
          </a:p>
          <a:p>
            <a:r>
              <a:rPr lang="nl-NL" dirty="0" smtClean="0"/>
              <a:t>Langdurige stress</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11</a:t>
            </a:fld>
            <a:endParaRPr lang="nl-NL"/>
          </a:p>
        </p:txBody>
      </p:sp>
    </p:spTree>
    <p:extLst>
      <p:ext uri="{BB962C8B-B14F-4D97-AF65-F5344CB8AC3E}">
        <p14:creationId xmlns:p14="http://schemas.microsoft.com/office/powerpoint/2010/main" val="2466873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r>
              <a:rPr lang="nl-NL" dirty="0" smtClean="0"/>
              <a:t>                          C </a:t>
            </a:r>
            <a:r>
              <a:rPr lang="nl-NL" sz="1600" dirty="0" smtClean="0"/>
              <a:t>(contra gedrag)</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 symptomen)                                              </a:t>
            </a:r>
            <a:r>
              <a:rPr lang="nl-NL" dirty="0" smtClean="0"/>
              <a:t> T </a:t>
            </a:r>
            <a:r>
              <a:rPr lang="nl-NL" sz="1600" dirty="0" smtClean="0"/>
              <a:t>(triggers)</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12</a:t>
            </a:fld>
            <a:endParaRPr lang="nl-NL"/>
          </a:p>
        </p:txBody>
      </p:sp>
      <p:sp>
        <p:nvSpPr>
          <p:cNvPr id="7" name="Gelijkbenige driehoek 6"/>
          <p:cNvSpPr/>
          <p:nvPr/>
        </p:nvSpPr>
        <p:spPr>
          <a:xfrm>
            <a:off x="2987824" y="2492896"/>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450653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Contragedrag</a:t>
            </a:r>
            <a:endParaRPr lang="nl-NL" dirty="0"/>
          </a:p>
        </p:txBody>
      </p:sp>
      <p:sp>
        <p:nvSpPr>
          <p:cNvPr id="3" name="Tijdelijke aanduiding voor tekst 2"/>
          <p:cNvSpPr>
            <a:spLocks noGrp="1"/>
          </p:cNvSpPr>
          <p:nvPr>
            <p:ph type="body" idx="1"/>
          </p:nvPr>
        </p:nvSpPr>
        <p:spPr/>
        <p:txBody>
          <a:bodyPr/>
          <a:lstStyle/>
          <a:p>
            <a:r>
              <a:rPr lang="nl-NL" dirty="0" smtClean="0"/>
              <a:t>Contragedrag is gedrag dat je bewust inzet en dat vaak tegengesteld is van hetgeen je stemming je ingeeft.</a:t>
            </a:r>
          </a:p>
          <a:p>
            <a:r>
              <a:rPr lang="nl-NL" dirty="0" smtClean="0"/>
              <a:t>Contragedrag is tijdens de ontremming  </a:t>
            </a:r>
          </a:p>
          <a:p>
            <a:pPr marL="0" indent="0">
              <a:buNone/>
            </a:pPr>
            <a:r>
              <a:rPr lang="nl-NL" dirty="0"/>
              <a:t> </a:t>
            </a:r>
            <a:r>
              <a:rPr lang="nl-NL" dirty="0" smtClean="0"/>
              <a:t>   vaak een remmende activiteit</a:t>
            </a:r>
          </a:p>
          <a:p>
            <a:r>
              <a:rPr lang="nl-NL" dirty="0" smtClean="0"/>
              <a:t>Contragedrag is tijdens de depressie vaak een stimulerende activiteit.</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13</a:t>
            </a:fld>
            <a:endParaRPr lang="nl-NL"/>
          </a:p>
        </p:txBody>
      </p:sp>
    </p:spTree>
    <p:extLst>
      <p:ext uri="{BB962C8B-B14F-4D97-AF65-F5344CB8AC3E}">
        <p14:creationId xmlns:p14="http://schemas.microsoft.com/office/powerpoint/2010/main" val="1383453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   programma</a:t>
            </a:r>
            <a:endParaRPr lang="nl-NL" dirty="0"/>
          </a:p>
        </p:txBody>
      </p:sp>
      <p:sp>
        <p:nvSpPr>
          <p:cNvPr id="3" name="Tijdelijke aanduiding voor tekst 2"/>
          <p:cNvSpPr>
            <a:spLocks noGrp="1"/>
          </p:cNvSpPr>
          <p:nvPr>
            <p:ph type="body" idx="1"/>
          </p:nvPr>
        </p:nvSpPr>
        <p:spPr/>
        <p:txBody>
          <a:bodyPr/>
          <a:lstStyle/>
          <a:p>
            <a:pPr marL="0" indent="0">
              <a:buNone/>
            </a:pPr>
            <a:r>
              <a:rPr lang="nl-NL" dirty="0" smtClean="0"/>
              <a:t>a) Even herhalen </a:t>
            </a:r>
          </a:p>
          <a:p>
            <a:r>
              <a:rPr lang="nl-NL" sz="1600" dirty="0" smtClean="0"/>
              <a:t>Symptomen van de stemmingsfasen</a:t>
            </a:r>
          </a:p>
          <a:p>
            <a:r>
              <a:rPr lang="nl-NL" sz="1600" dirty="0" smtClean="0"/>
              <a:t>Triggers</a:t>
            </a:r>
          </a:p>
          <a:p>
            <a:r>
              <a:rPr lang="nl-NL" sz="1600" dirty="0" smtClean="0"/>
              <a:t>Contragedrag</a:t>
            </a:r>
          </a:p>
          <a:p>
            <a:endParaRPr lang="nl-NL" sz="1600" dirty="0" smtClean="0"/>
          </a:p>
          <a:p>
            <a:pPr marL="457200" indent="-457200">
              <a:buAutoNum type="alphaLcParenR" startAt="2"/>
            </a:pPr>
            <a:r>
              <a:rPr lang="nl-NL" dirty="0" smtClean="0"/>
              <a:t>LICHT- BEWEGING- VOEDING- ALCOHOL-    DRUGS </a:t>
            </a:r>
            <a:r>
              <a:rPr lang="nl-NL" sz="1600" dirty="0" smtClean="0"/>
              <a:t>en de effecten hiervan op je stemming  </a:t>
            </a:r>
          </a:p>
          <a:p>
            <a:pPr marL="0" indent="0">
              <a:buNone/>
            </a:pPr>
            <a:r>
              <a:rPr lang="nl-NL" sz="1600" dirty="0"/>
              <a:t> </a:t>
            </a:r>
            <a:r>
              <a:rPr lang="nl-NL" sz="1600" dirty="0" smtClean="0"/>
              <a:t> </a:t>
            </a:r>
          </a:p>
          <a:p>
            <a:pPr marL="0" indent="0">
              <a:buNone/>
            </a:pPr>
            <a:r>
              <a:rPr lang="nl-NL" sz="1600" dirty="0" smtClean="0"/>
              <a:t>Hoe kan jezelf met je </a:t>
            </a:r>
            <a:r>
              <a:rPr lang="nl-NL" sz="1600" u="sng" dirty="0" smtClean="0"/>
              <a:t>sociaal ritme </a:t>
            </a:r>
            <a:r>
              <a:rPr lang="nl-NL" sz="1600" dirty="0" smtClean="0"/>
              <a:t>en je </a:t>
            </a:r>
            <a:r>
              <a:rPr lang="nl-NL" sz="1600" u="sng" dirty="0" smtClean="0"/>
              <a:t>leefstijl</a:t>
            </a:r>
            <a:r>
              <a:rPr lang="nl-NL" sz="1600" dirty="0" smtClean="0"/>
              <a:t> invloed hebben op je stemming ?</a:t>
            </a:r>
            <a:endParaRPr lang="nl-NL" dirty="0"/>
          </a:p>
          <a:p>
            <a:pPr marL="0" indent="0">
              <a:buNone/>
            </a:pPr>
            <a:endParaRPr lang="nl-NL" dirty="0" smtClean="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14</a:t>
            </a:fld>
            <a:endParaRPr lang="nl-NL"/>
          </a:p>
        </p:txBody>
      </p:sp>
    </p:spTree>
    <p:extLst>
      <p:ext uri="{BB962C8B-B14F-4D97-AF65-F5344CB8AC3E}">
        <p14:creationId xmlns:p14="http://schemas.microsoft.com/office/powerpoint/2010/main" val="1353447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Circadiaans Ritme</a:t>
            </a:r>
            <a:endParaRPr lang="nl-NL" dirty="0"/>
          </a:p>
        </p:txBody>
      </p:sp>
      <p:sp>
        <p:nvSpPr>
          <p:cNvPr id="3" name="Tijdelijke aanduiding voor tekst 2"/>
          <p:cNvSpPr>
            <a:spLocks noGrp="1"/>
          </p:cNvSpPr>
          <p:nvPr>
            <p:ph type="body" idx="1"/>
          </p:nvPr>
        </p:nvSpPr>
        <p:spPr/>
        <p:txBody>
          <a:bodyPr/>
          <a:lstStyle/>
          <a:p>
            <a:r>
              <a:rPr lang="nl-NL" dirty="0" smtClean="0"/>
              <a:t>24 uurs biologisch ritme of slaap-waakritme</a:t>
            </a:r>
          </a:p>
          <a:p>
            <a:endParaRPr lang="nl-NL" dirty="0"/>
          </a:p>
          <a:p>
            <a:r>
              <a:rPr lang="nl-NL" dirty="0" smtClean="0"/>
              <a:t>Slaap-waken</a:t>
            </a:r>
          </a:p>
          <a:p>
            <a:r>
              <a:rPr lang="nl-NL" dirty="0" smtClean="0"/>
              <a:t>Hormonen</a:t>
            </a:r>
          </a:p>
          <a:p>
            <a:r>
              <a:rPr lang="nl-NL" dirty="0" smtClean="0"/>
              <a:t>Lichaamstemperatuur</a:t>
            </a:r>
          </a:p>
          <a:p>
            <a:r>
              <a:rPr lang="nl-NL" dirty="0" smtClean="0"/>
              <a:t>Stofwisseling</a:t>
            </a:r>
          </a:p>
          <a:p>
            <a:r>
              <a:rPr lang="nl-NL" dirty="0" smtClean="0"/>
              <a:t>Ontlasting/urine</a:t>
            </a:r>
          </a:p>
          <a:p>
            <a:r>
              <a:rPr lang="nl-NL" dirty="0" smtClean="0"/>
              <a:t>Honger</a:t>
            </a:r>
          </a:p>
          <a:p>
            <a:endParaRPr lang="nl-NL" dirty="0" smtClean="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15</a:t>
            </a:fld>
            <a:endParaRPr lang="nl-NL"/>
          </a:p>
        </p:txBody>
      </p:sp>
    </p:spTree>
    <p:extLst>
      <p:ext uri="{BB962C8B-B14F-4D97-AF65-F5344CB8AC3E}">
        <p14:creationId xmlns:p14="http://schemas.microsoft.com/office/powerpoint/2010/main" val="6986929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19672" y="868363"/>
            <a:ext cx="7219528" cy="1120477"/>
          </a:xfrm>
        </p:spPr>
        <p:txBody>
          <a:bodyPr/>
          <a:lstStyle/>
          <a:p>
            <a:r>
              <a:rPr lang="nl-NL" dirty="0" smtClean="0"/>
              <a:t>          Balanceren</a:t>
            </a:r>
            <a:br>
              <a:rPr lang="nl-NL" dirty="0" smtClean="0"/>
            </a:br>
            <a:r>
              <a:rPr lang="nl-NL" dirty="0" smtClean="0"/>
              <a:t>   tussen licht en donker</a:t>
            </a:r>
            <a:endParaRPr lang="nl-NL" dirty="0"/>
          </a:p>
        </p:txBody>
      </p:sp>
      <p:sp>
        <p:nvSpPr>
          <p:cNvPr id="3" name="Tijdelijke aanduiding voor tekst 2"/>
          <p:cNvSpPr>
            <a:spLocks noGrp="1"/>
          </p:cNvSpPr>
          <p:nvPr>
            <p:ph type="body" idx="1"/>
          </p:nvPr>
        </p:nvSpPr>
        <p:spPr/>
        <p:txBody>
          <a:bodyPr/>
          <a:lstStyle/>
          <a:p>
            <a:endParaRPr lang="nl-NL" dirty="0" smtClean="0"/>
          </a:p>
          <a:p>
            <a:r>
              <a:rPr lang="nl-NL" dirty="0" err="1" smtClean="0"/>
              <a:t>Zeitgebers</a:t>
            </a:r>
            <a:r>
              <a:rPr lang="nl-NL" dirty="0" smtClean="0"/>
              <a:t> / sociaal ritme</a:t>
            </a:r>
          </a:p>
          <a:p>
            <a:r>
              <a:rPr lang="nl-NL" dirty="0" smtClean="0"/>
              <a:t>Melatonine</a:t>
            </a:r>
          </a:p>
          <a:p>
            <a:r>
              <a:rPr lang="nl-NL" dirty="0" smtClean="0"/>
              <a:t>Lichttherapie</a:t>
            </a:r>
          </a:p>
          <a:p>
            <a:r>
              <a:rPr lang="nl-NL" dirty="0" smtClean="0"/>
              <a:t>slaap</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16</a:t>
            </a:fld>
            <a:endParaRPr lang="nl-NL"/>
          </a:p>
        </p:txBody>
      </p:sp>
    </p:spTree>
    <p:extLst>
      <p:ext uri="{BB962C8B-B14F-4D97-AF65-F5344CB8AC3E}">
        <p14:creationId xmlns:p14="http://schemas.microsoft.com/office/powerpoint/2010/main" val="1855496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slaap</a:t>
            </a:r>
            <a:endParaRPr lang="nl-NL" dirty="0"/>
          </a:p>
        </p:txBody>
      </p:sp>
      <p:sp>
        <p:nvSpPr>
          <p:cNvPr id="3" name="Tijdelijke aanduiding voor tekst 2"/>
          <p:cNvSpPr>
            <a:spLocks noGrp="1"/>
          </p:cNvSpPr>
          <p:nvPr>
            <p:ph type="body" idx="1"/>
          </p:nvPr>
        </p:nvSpPr>
        <p:spPr/>
        <p:txBody>
          <a:bodyPr/>
          <a:lstStyle/>
          <a:p>
            <a:r>
              <a:rPr lang="nl-NL" dirty="0" smtClean="0"/>
              <a:t>Trigger en symptoom</a:t>
            </a:r>
          </a:p>
          <a:p>
            <a:endParaRPr lang="nl-NL" dirty="0" smtClean="0"/>
          </a:p>
          <a:p>
            <a:r>
              <a:rPr lang="nl-NL" dirty="0" smtClean="0"/>
              <a:t>Om te kunnen slapen moet je WAKEN</a:t>
            </a:r>
          </a:p>
          <a:p>
            <a:endParaRPr lang="nl-NL" dirty="0" smtClean="0"/>
          </a:p>
          <a:p>
            <a:r>
              <a:rPr lang="nl-NL" dirty="0" smtClean="0"/>
              <a:t> slaap hygiëne</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17</a:t>
            </a:fld>
            <a:endParaRPr lang="nl-NL"/>
          </a:p>
        </p:txBody>
      </p:sp>
    </p:spTree>
    <p:extLst>
      <p:ext uri="{BB962C8B-B14F-4D97-AF65-F5344CB8AC3E}">
        <p14:creationId xmlns:p14="http://schemas.microsoft.com/office/powerpoint/2010/main" val="614757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18</a:t>
            </a:fld>
            <a:endParaRPr lang="nl-NL"/>
          </a:p>
        </p:txBody>
      </p:sp>
      <p:pic>
        <p:nvPicPr>
          <p:cNvPr id="4098" name="Picture 2" descr="Afbeeldingsresultaat voor slaapfa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893648"/>
            <a:ext cx="4286250" cy="3933826"/>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p:cNvSpPr txBox="1"/>
          <p:nvPr/>
        </p:nvSpPr>
        <p:spPr>
          <a:xfrm>
            <a:off x="2593504" y="5045709"/>
            <a:ext cx="5328592" cy="1200329"/>
          </a:xfrm>
          <a:prstGeom prst="rect">
            <a:avLst/>
          </a:prstGeom>
          <a:noFill/>
        </p:spPr>
        <p:txBody>
          <a:bodyPr wrap="square" rtlCol="0">
            <a:spAutoFit/>
          </a:bodyPr>
          <a:lstStyle/>
          <a:p>
            <a:r>
              <a:rPr lang="nl-NL" dirty="0" smtClean="0"/>
              <a:t>. </a:t>
            </a:r>
            <a:r>
              <a:rPr lang="nl-NL" dirty="0"/>
              <a:t>Een slaapcyclus duurt circa 90 tot 120 minuten, </a:t>
            </a:r>
            <a:r>
              <a:rPr lang="nl-NL" b="1" dirty="0"/>
              <a:t>per nacht</a:t>
            </a:r>
            <a:r>
              <a:rPr lang="nl-NL" dirty="0"/>
              <a:t> zijn er ongeveer 5 slaapcycli, waarvan de eerste 3 de kernslaap </a:t>
            </a:r>
            <a:r>
              <a:rPr lang="nl-NL" dirty="0" smtClean="0"/>
              <a:t>vormen</a:t>
            </a:r>
            <a:endParaRPr lang="nl-NL" dirty="0"/>
          </a:p>
          <a:p>
            <a:endParaRPr lang="nl-NL" dirty="0"/>
          </a:p>
        </p:txBody>
      </p:sp>
    </p:spTree>
    <p:extLst>
      <p:ext uri="{BB962C8B-B14F-4D97-AF65-F5344CB8AC3E}">
        <p14:creationId xmlns:p14="http://schemas.microsoft.com/office/powerpoint/2010/main" val="24445911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a:t>Waarom word je dik als je slecht slaapt?</a:t>
            </a:r>
            <a:endParaRPr lang="nl-NL"/>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19</a:t>
            </a:fld>
            <a:endParaRPr lang="nl-NL"/>
          </a:p>
        </p:txBody>
      </p:sp>
      <p:sp>
        <p:nvSpPr>
          <p:cNvPr id="6" name="AutoShape 2" descr="Voorbeeld van afbeelding"/>
          <p:cNvSpPr>
            <a:spLocks noGrp="1" noChangeAspect="1" noChangeArrowheads="1"/>
          </p:cNvSpPr>
          <p:nvPr>
            <p:ph type="body"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nl-NL" sz="1800" b="1" dirty="0" smtClean="0"/>
              <a:t>Er </a:t>
            </a:r>
            <a:r>
              <a:rPr lang="nl-NL" sz="1800" b="1" dirty="0"/>
              <a:t>bestaan verschillende </a:t>
            </a:r>
            <a:r>
              <a:rPr lang="nl-NL" sz="1800" b="1" dirty="0">
                <a:hlinkClick r:id="rId2"/>
              </a:rPr>
              <a:t>studies</a:t>
            </a:r>
            <a:r>
              <a:rPr lang="nl-NL" sz="1800" b="1" dirty="0"/>
              <a:t> die aantonen dat er een relatie bestaat tussen slaap(tekort) en overgewicht. Slaapproblemen (slapeloosheid, snurken, slaapapneu, slaperigheid overdag </a:t>
            </a:r>
            <a:r>
              <a:rPr lang="nl-NL" sz="1800" b="1" dirty="0" err="1"/>
              <a:t>ez</a:t>
            </a:r>
            <a:r>
              <a:rPr lang="nl-NL" sz="1800" b="1" dirty="0"/>
              <a:t>) komt veel voor bij mensen met overgewicht en juist door slaaptekort wordt je nóg dikker. Een vicieuze cirkel dus. Maar er zijn oplossingen! Uit onderzoek blijkt dat volwassenen die afvallen met behulp van een </a:t>
            </a:r>
            <a:r>
              <a:rPr lang="nl-NL" sz="1800" b="1" dirty="0">
                <a:hlinkClick r:id="rId3"/>
              </a:rPr>
              <a:t>eiwitrijk dieet</a:t>
            </a:r>
            <a:r>
              <a:rPr lang="nl-NL" sz="1800" b="1" dirty="0"/>
              <a:t> beter slapen. En een goede nachtrust heeft weer een positief effect op het hongergevoel overdag.</a:t>
            </a:r>
            <a:endParaRPr lang="nl-NL" sz="1800" dirty="0"/>
          </a:p>
        </p:txBody>
      </p:sp>
    </p:spTree>
    <p:extLst>
      <p:ext uri="{BB962C8B-B14F-4D97-AF65-F5344CB8AC3E}">
        <p14:creationId xmlns:p14="http://schemas.microsoft.com/office/powerpoint/2010/main" val="2565798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20</a:t>
            </a:fld>
            <a:endParaRPr lang="nl-NL"/>
          </a:p>
        </p:txBody>
      </p:sp>
      <p:pic>
        <p:nvPicPr>
          <p:cNvPr id="3074" name="Picture 2" descr="Afbeeldingsresultaat voor slaap en gewichtstoen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537607"/>
            <a:ext cx="4320479" cy="4484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7681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Lichttherapie</a:t>
            </a:r>
            <a:endParaRPr lang="nl-NL" dirty="0"/>
          </a:p>
        </p:txBody>
      </p:sp>
      <p:sp>
        <p:nvSpPr>
          <p:cNvPr id="3" name="Tijdelijke aanduiding voor tekst 2"/>
          <p:cNvSpPr>
            <a:spLocks noGrp="1"/>
          </p:cNvSpPr>
          <p:nvPr>
            <p:ph type="body" idx="1"/>
          </p:nvPr>
        </p:nvSpPr>
        <p:spPr/>
        <p:txBody>
          <a:bodyPr/>
          <a:lstStyle/>
          <a:p>
            <a:pPr marL="0" indent="0">
              <a:buNone/>
            </a:pP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21</a:t>
            </a:fld>
            <a:endParaRPr lang="nl-NL"/>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1988840"/>
            <a:ext cx="3672408" cy="3672408"/>
          </a:xfrm>
          <a:prstGeom prst="rect">
            <a:avLst/>
          </a:prstGeom>
        </p:spPr>
      </p:pic>
    </p:spTree>
    <p:extLst>
      <p:ext uri="{BB962C8B-B14F-4D97-AF65-F5344CB8AC3E}">
        <p14:creationId xmlns:p14="http://schemas.microsoft.com/office/powerpoint/2010/main" val="42274293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22</a:t>
            </a:fld>
            <a:endParaRPr lang="nl-NL"/>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2276872"/>
            <a:ext cx="3240359" cy="3240359"/>
          </a:xfrm>
          <a:prstGeom prst="rect">
            <a:avLst/>
          </a:prstGeom>
        </p:spPr>
      </p:pic>
    </p:spTree>
    <p:extLst>
      <p:ext uri="{BB962C8B-B14F-4D97-AF65-F5344CB8AC3E}">
        <p14:creationId xmlns:p14="http://schemas.microsoft.com/office/powerpoint/2010/main" val="2232863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23</a:t>
            </a:fld>
            <a:endParaRPr lang="nl-NL"/>
          </a:p>
        </p:txBody>
      </p:sp>
      <p:pic>
        <p:nvPicPr>
          <p:cNvPr id="3074" name="Picture 2" descr="https://attachments.office.net/owa/Marius.Reijnen@GGZE.nl/service.svc/s/GetAttachmentThumbnail?id=AAMkAGM0ODBiZmY0LWFiMDMtNGIyOS1hYTg0LTdlNTgxNjQ2ZmY2ZgBGAAAAAADpXS7354%2B8Q5qkH7CT6ycGBwBRUeTbrxHwSbGhduvTey4MAAAAIGLqAACjiPnBM68pQ7iC8d9%2F3uGGAAKNiV8yAAABEgAQAEDuHDOFzKZAjwZxIl%2BmKx8%3D&amp;thumbnailType=2&amp;owa=outlook.office.com&amp;scriptVer=2020021005.15&amp;X-OWA-CANARY=wogVPMUDA0CCVq93oHLvV0Bpbmq9s9cYFK-qN5PsB-Gi6yToo8b3oQcJXBKwe9gs6TOF5ewCxMg.&amp;token=eyJhbGciOiJSUzI1NiIsImtpZCI6IjU2MzU4ODUyMzRCOTI1MkRERTAwNTc2NkQ5RDlGMjc2NTY1RjYzRTIiLCJ4NXQiOiJWaldJVWpTNUpTM2VBRmRtMmRueWRsWmZZLUkiLCJ0eXAiOiJKV1QifQ.eyJvcmlnaW4iOiJodHRwczovL291dGxvb2sub2ZmaWNlLmNvbSIsInZlciI6IkV4Y2hhbmdlLkNhbGxiYWNrLlYxIiwiYXBwY3R4c2VuZGVyIjoiT3dhRG93bmxvYWRAOGU2M2FlMTgtMTFhNC00YmNjLWFjNmEtNDVmOWEyMGU4NGNhIiwiaXNzcmluZyI6IldXIiwiYXBwY3R4Ijoie1wibXNleGNocHJvdFwiOlwib3dhXCIsXCJwcmltYXJ5c2lkXCI6XCJTLTEtNS0yMS0yMjYyNjA2NDc3LTgzMzI5OTAxOS0yODU0NTM0MzU1LTEyMTI0NDlcIixcInB1aWRcIjpcIjExNTM3NjU5MzIxODAxNDM4MzNcIixcIm9pZFwiOlwiNDljNWVhZTUtZWVjOS00ODYzLTkwNjgtOTBlOTM3ZDkyODUwXCIsXCJzY29wZVwiOlwiT3dhRG93bmxvYWRcIn0iLCJuYmYiOjE1ODE5NTI4NTAsImV4cCI6MTU4MTk1MzQ1MCwiaXNzIjoiMDAwMDAwMDItMDAwMC0wZmYxLWNlMDAtMDAwMDAwMDAwMDAwQDhlNjNhZTE4LTExYTQtNGJjYy1hYzZhLTQ1ZjlhMjBlODRjYSIsImF1ZCI6IjAwMDAwMDAyLTAwMDAtMGZmMS1jZTAwLTAwMDAwMDAwMDAwMC9hdHRhY2htZW50cy5vZmZpY2UubmV0QDhlNjNhZTE4LTExYTQtNGJjYy1hYzZhLTQ1ZjlhMjBlODRjYSJ9.LBfa1V-r2maH_ktj8Xs5Xw3eIDg_AI_DFkyeDk6SAzRdARwwIv7AsYt0CZ1-EwiWJnXU85CtfgH_dZE3igkj58u5uv2N3NBTaF18pTo90utU7FCVVw3Xjd4lxhZTbAdWd-X69u8wm6UZ9wthBTsalWQbd9ctAomBDcvx9zzwtZoKKksghB2jbKyuNvOUyO6ktqJlJjXUNiZqd0POf6nTfadnCLYvumubAAplarAOA3oDXhWYPYtecNzQZW6WAk3Hl6lf67l9mTHYG-PjavlgtqDzvCnI4XVO_aOffi5qxVDPxXS2wV6b3vTNz_VvkjubPexZfQgsDAG7ps_Fpd0l6Q&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715351" y="-954144"/>
            <a:ext cx="5472112" cy="8902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1521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24</a:t>
            </a:fld>
            <a:endParaRPr lang="nl-NL"/>
          </a:p>
        </p:txBody>
      </p:sp>
      <p:pic>
        <p:nvPicPr>
          <p:cNvPr id="2050" name="Picture 2" descr="https://attachments.office.net/owa/Marius.Reijnen@GGZE.nl/service.svc/s/GetAttachmentThumbnail?id=AAMkAGM0ODBiZmY0LWFiMDMtNGIyOS1hYTg0LTdlNTgxNjQ2ZmY2ZgBGAAAAAADpXS7354%2B8Q5qkH7CT6ycGBwBRUeTbrxHwSbGhduvTey4MAAAAIGLqAACjiPnBM68pQ7iC8d9%2F3uGGAAKNiV8yAAABEgAQADDqybTJseFMhh%2FRStn8g%2Fs%3D&amp;thumbnailType=2&amp;owa=outlook.office.com&amp;scriptVer=2020021005.15&amp;X-OWA-CANARY=wogVPMUDA0CCVq93oHLvV0Bpbmq9s9cYFK-qN5PsB-Gi6yToo8b3oQcJXBKwe9gs6TOF5ewCxMg.&amp;token=eyJhbGciOiJSUzI1NiIsImtpZCI6IjU2MzU4ODUyMzRCOTI1MkRERTAwNTc2NkQ5RDlGMjc2NTY1RjYzRTIiLCJ4NXQiOiJWaldJVWpTNUpTM2VBRmRtMmRueWRsWmZZLUkiLCJ0eXAiOiJKV1QifQ.eyJvcmlnaW4iOiJodHRwczovL291dGxvb2sub2ZmaWNlLmNvbSIsInZlciI6IkV4Y2hhbmdlLkNhbGxiYWNrLlYxIiwiYXBwY3R4c2VuZGVyIjoiT3dhRG93bmxvYWRAOGU2M2FlMTgtMTFhNC00YmNjLWFjNmEtNDVmOWEyMGU4NGNhIiwiaXNzcmluZyI6IldXIiwiYXBwY3R4Ijoie1wibXNleGNocHJvdFwiOlwib3dhXCIsXCJwcmltYXJ5c2lkXCI6XCJTLTEtNS0yMS0yMjYyNjA2NDc3LTgzMzI5OTAxOS0yODU0NTM0MzU1LTEyMTI0NDlcIixcInB1aWRcIjpcIjExNTM3NjU5MzIxODAxNDM4MzNcIixcIm9pZFwiOlwiNDljNWVhZTUtZWVjOS00ODYzLTkwNjgtOTBlOTM3ZDkyODUwXCIsXCJzY29wZVwiOlwiT3dhRG93bmxvYWRcIn0iLCJuYmYiOjE1ODE5NTI4NTAsImV4cCI6MTU4MTk1MzQ1MCwiaXNzIjoiMDAwMDAwMDItMDAwMC0wZmYxLWNlMDAtMDAwMDAwMDAwMDAwQDhlNjNhZTE4LTExYTQtNGJjYy1hYzZhLTQ1ZjlhMjBlODRjYSIsImF1ZCI6IjAwMDAwMDAyLTAwMDAtMGZmMS1jZTAwLTAwMDAwMDAwMDAwMC9hdHRhY2htZW50cy5vZmZpY2UubmV0QDhlNjNhZTE4LTExYTQtNGJjYy1hYzZhLTQ1ZjlhMjBlODRjYSJ9.LBfa1V-r2maH_ktj8Xs5Xw3eIDg_AI_DFkyeDk6SAzRdARwwIv7AsYt0CZ1-EwiWJnXU85CtfgH_dZE3igkj58u5uv2N3NBTaF18pTo90utU7FCVVw3Xjd4lxhZTbAdWd-X69u8wm6UZ9wthBTsalWQbd9ctAomBDcvx9zzwtZoKKksghB2jbKyuNvOUyO6ktqJlJjXUNiZqd0POf6nTfadnCLYvumubAAplarAOA3oDXhWYPYtecNzQZW6WAk3Hl6lf67l9mTHYG-PjavlgtqDzvCnI4XVO_aOffi5qxVDPxXS2wV6b3vTNz_VvkjubPexZfQgsDAG7ps_Fpd0l6Q&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3" y="993331"/>
            <a:ext cx="4248472" cy="5347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0625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Metabool syndroom</a:t>
            </a:r>
            <a:endParaRPr lang="nl-NL" dirty="0"/>
          </a:p>
        </p:txBody>
      </p:sp>
      <p:sp>
        <p:nvSpPr>
          <p:cNvPr id="3" name="Tijdelijke aanduiding voor tekst 2"/>
          <p:cNvSpPr>
            <a:spLocks noGrp="1"/>
          </p:cNvSpPr>
          <p:nvPr>
            <p:ph type="body" idx="1"/>
          </p:nvPr>
        </p:nvSpPr>
        <p:spPr/>
        <p:txBody>
          <a:bodyPr/>
          <a:lstStyle/>
          <a:p>
            <a:r>
              <a:rPr lang="nl-NL" dirty="0" smtClean="0"/>
              <a:t>Wat is het ?</a:t>
            </a:r>
          </a:p>
          <a:p>
            <a:r>
              <a:rPr lang="nl-NL" dirty="0" smtClean="0"/>
              <a:t>risico’s  en levensverwachting</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25</a:t>
            </a:fld>
            <a:endParaRPr lang="nl-NL"/>
          </a:p>
        </p:txBody>
      </p:sp>
    </p:spTree>
    <p:extLst>
      <p:ext uri="{BB962C8B-B14F-4D97-AF65-F5344CB8AC3E}">
        <p14:creationId xmlns:p14="http://schemas.microsoft.com/office/powerpoint/2010/main" val="4206259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a:xfrm>
            <a:off x="2051720" y="5445224"/>
            <a:ext cx="1584176" cy="559026"/>
          </a:xfrm>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dirty="0"/>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26</a:t>
            </a:fld>
            <a:endParaRPr lang="nl-NL"/>
          </a:p>
        </p:txBody>
      </p:sp>
      <p:pic>
        <p:nvPicPr>
          <p:cNvPr id="1026" name="Picture 2" descr="https://attachments.office.net/owa/Marius.Reijnen@GGZE.nl/service.svc/s/GetAttachmentThumbnail?id=AAMkAGM0ODBiZmY0LWFiMDMtNGIyOS1hYTg0LTdlNTgxNjQ2ZmY2ZgBGAAAAAADpXS7354%2B8Q5qkH7CT6ycGBwBRUeTbrxHwSbGhduvTey4MAAAAIGLqAACjiPnBM68pQ7iC8d9%2F3uGGAAKNiV8yAAABEgAQAHa8hXpXQXtHhIj3u9IR3WE%3D&amp;thumbnailType=2&amp;owa=outlook.office.com&amp;scriptVer=2020021005.15&amp;X-OWA-CANARY=wogVPMUDA0CCVq93oHLvV0Bpbmq9s9cYFK-qN5PsB-Gi6yToo8b3oQcJXBKwe9gs6TOF5ewCxMg.&amp;token=eyJhbGciOiJSUzI1NiIsImtpZCI6IjU2MzU4ODUyMzRCOTI1MkRERTAwNTc2NkQ5RDlGMjc2NTY1RjYzRTIiLCJ4NXQiOiJWaldJVWpTNUpTM2VBRmRtMmRueWRsWmZZLUkiLCJ0eXAiOiJKV1QifQ.eyJvcmlnaW4iOiJodHRwczovL291dGxvb2sub2ZmaWNlLmNvbSIsInZlciI6IkV4Y2hhbmdlLkNhbGxiYWNrLlYxIiwiYXBwY3R4c2VuZGVyIjoiT3dhRG93bmxvYWRAOGU2M2FlMTgtMTFhNC00YmNjLWFjNmEtNDVmOWEyMGU4NGNhIiwiaXNzcmluZyI6IldXIiwiYXBwY3R4Ijoie1wibXNleGNocHJvdFwiOlwib3dhXCIsXCJwcmltYXJ5c2lkXCI6XCJTLTEtNS0yMS0yMjYyNjA2NDc3LTgzMzI5OTAxOS0yODU0NTM0MzU1LTEyMTI0NDlcIixcInB1aWRcIjpcIjExNTM3NjU5MzIxODAxNDM4MzNcIixcIm9pZFwiOlwiNDljNWVhZTUtZWVjOS00ODYzLTkwNjgtOTBlOTM3ZDkyODUwXCIsXCJzY29wZVwiOlwiT3dhRG93bmxvYWRcIn0iLCJuYmYiOjE1ODE5NTI4NTAsImV4cCI6MTU4MTk1MzQ1MCwiaXNzIjoiMDAwMDAwMDItMDAwMC0wZmYxLWNlMDAtMDAwMDAwMDAwMDAwQDhlNjNhZTE4LTExYTQtNGJjYy1hYzZhLTQ1ZjlhMjBlODRjYSIsImF1ZCI6IjAwMDAwMDAyLTAwMDAtMGZmMS1jZTAwLTAwMDAwMDAwMDAwMC9hdHRhY2htZW50cy5vZmZpY2UubmV0QDhlNjNhZTE4LTExYTQtNGJjYy1hYzZhLTQ1ZjlhMjBlODRjYSJ9.LBfa1V-r2maH_ktj8Xs5Xw3eIDg_AI_DFkyeDk6SAzRdARwwIv7AsYt0CZ1-EwiWJnXU85CtfgH_dZE3igkj58u5uv2N3NBTaF18pTo90utU7FCVVw3Xjd4lxhZTbAdWd-X69u8wm6UZ9wthBTsalWQbd9ctAomBDcvx9zzwtZoKKksghB2jbKyuNvOUyO6ktqJlJjXUNiZqd0POf6nTfadnCLYvumubAAplarAOA3oDXhWYPYtecNzQZW6WAk3Hl6lf67l9mTHYG-PjavlgtqDzvCnI4XVO_aOffi5qxVDPxXS2wV6b3vTNz_VvkjubPexZfQgsDAG7ps_Fpd0l6Q&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988840"/>
            <a:ext cx="6886575" cy="2962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9999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Vitamine D</a:t>
            </a:r>
            <a:endParaRPr lang="nl-NL" dirty="0"/>
          </a:p>
        </p:txBody>
      </p:sp>
      <p:sp>
        <p:nvSpPr>
          <p:cNvPr id="3" name="Tijdelijke aanduiding voor tekst 2"/>
          <p:cNvSpPr>
            <a:spLocks noGrp="1"/>
          </p:cNvSpPr>
          <p:nvPr>
            <p:ph type="body" idx="1"/>
          </p:nvPr>
        </p:nvSpPr>
        <p:spPr/>
        <p:txBody>
          <a:bodyPr/>
          <a:lstStyle/>
          <a:p>
            <a:r>
              <a:rPr lang="nl-NL" sz="2000" b="1" dirty="0"/>
              <a:t>Vitamine D is nodig om calcium uit de voeding in het lichaam op te nemen. Het is daarom belangrijk voor de groei en het behoud van stevige botten en tanden. </a:t>
            </a:r>
            <a:endParaRPr lang="nl-NL" sz="2000" b="1" dirty="0" smtClean="0"/>
          </a:p>
          <a:p>
            <a:endParaRPr lang="nl-NL" sz="2000" b="1" dirty="0"/>
          </a:p>
          <a:p>
            <a:r>
              <a:rPr lang="nl-NL" sz="2000" b="1" dirty="0"/>
              <a:t>Zonlicht is de belangrijkste bron van vitamine D. Het lichaam kan onder invloed van zonlicht in de huid vitamine D zelf aanmaken. </a:t>
            </a:r>
            <a:endParaRPr lang="nl-NL" sz="2000" b="1" dirty="0" smtClean="0"/>
          </a:p>
          <a:p>
            <a:r>
              <a:rPr lang="nl-NL" sz="2000" b="1" dirty="0" smtClean="0"/>
              <a:t>Vitamine </a:t>
            </a:r>
            <a:r>
              <a:rPr lang="nl-NL" sz="2000" b="1" dirty="0"/>
              <a:t>D zit ook in eten: vooral in vette vis, en met wat lagere gehaltes in vlees en eieren. Vitamine D wordt toegevoegd aan halvarine, margarine en bak- en braadproducten. </a:t>
            </a:r>
          </a:p>
          <a:p>
            <a:endParaRPr lang="nl-NL" b="1"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27</a:t>
            </a:fld>
            <a:endParaRPr lang="nl-NL"/>
          </a:p>
        </p:txBody>
      </p:sp>
    </p:spTree>
    <p:extLst>
      <p:ext uri="{BB962C8B-B14F-4D97-AF65-F5344CB8AC3E}">
        <p14:creationId xmlns:p14="http://schemas.microsoft.com/office/powerpoint/2010/main" val="35466012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868363"/>
            <a:ext cx="7144072" cy="976461"/>
          </a:xfrm>
        </p:spPr>
        <p:txBody>
          <a:bodyPr/>
          <a:lstStyle/>
          <a:p>
            <a:r>
              <a:rPr lang="nl-NL" dirty="0" smtClean="0"/>
              <a:t/>
            </a:r>
            <a:br>
              <a:rPr lang="nl-NL" dirty="0" smtClean="0"/>
            </a:br>
            <a:r>
              <a:rPr lang="nl-NL" dirty="0"/>
              <a:t/>
            </a:r>
            <a:br>
              <a:rPr lang="nl-NL" dirty="0"/>
            </a:br>
            <a:r>
              <a:rPr lang="nl-NL" dirty="0" smtClean="0"/>
              <a:t/>
            </a:r>
            <a:br>
              <a:rPr lang="nl-NL" dirty="0" smtClean="0"/>
            </a:br>
            <a:r>
              <a:rPr lang="nl-NL" dirty="0" smtClean="0"/>
              <a:t>Gezondheidsraad:</a:t>
            </a:r>
            <a:br>
              <a:rPr lang="nl-NL" dirty="0" smtClean="0"/>
            </a:br>
            <a:r>
              <a:rPr lang="nl-NL" sz="2000" b="1" dirty="0"/>
              <a:t>De meeste mannen en vrouwen lijden, zonder het zelf te weten, aan een chronisch vitamine </a:t>
            </a:r>
            <a:r>
              <a:rPr lang="nl-NL" sz="2000" b="1" dirty="0" smtClean="0"/>
              <a:t>D-tekort</a:t>
            </a:r>
            <a:br>
              <a:rPr lang="nl-NL" sz="2000" b="1" dirty="0" smtClean="0"/>
            </a:br>
            <a:r>
              <a:rPr lang="nl-NL" sz="2000" b="1" dirty="0"/>
              <a:t/>
            </a:r>
            <a:br>
              <a:rPr lang="nl-NL" sz="2000" b="1" dirty="0"/>
            </a:br>
            <a:r>
              <a:rPr lang="nl-NL" sz="2000" b="1" dirty="0" smtClean="0"/>
              <a:t/>
            </a:r>
            <a:br>
              <a:rPr lang="nl-NL" sz="2000" b="1" dirty="0" smtClean="0"/>
            </a:br>
            <a:endParaRPr lang="nl-NL" sz="2000" dirty="0"/>
          </a:p>
        </p:txBody>
      </p:sp>
      <p:sp>
        <p:nvSpPr>
          <p:cNvPr id="3" name="Tijdelijke aanduiding voor tekst 2"/>
          <p:cNvSpPr>
            <a:spLocks noGrp="1"/>
          </p:cNvSpPr>
          <p:nvPr>
            <p:ph type="body" idx="1"/>
          </p:nvPr>
        </p:nvSpPr>
        <p:spPr/>
        <p:txBody>
          <a:bodyPr/>
          <a:lstStyle/>
          <a:p>
            <a:endParaRPr lang="nl-NL" b="1" dirty="0" smtClean="0"/>
          </a:p>
          <a:p>
            <a:endParaRPr lang="nl-NL" b="1" dirty="0"/>
          </a:p>
          <a:p>
            <a:r>
              <a:rPr lang="nl-NL" b="1" dirty="0" smtClean="0"/>
              <a:t>Vitamine </a:t>
            </a:r>
            <a:r>
              <a:rPr lang="nl-NL" b="1" dirty="0"/>
              <a:t>D3 tegen botontkalking</a:t>
            </a:r>
          </a:p>
          <a:p>
            <a:r>
              <a:rPr lang="nl-NL" b="1" dirty="0"/>
              <a:t>Vitamine D3 belangrijk voor het immuunsysteem</a:t>
            </a:r>
          </a:p>
          <a:p>
            <a:r>
              <a:rPr lang="nl-NL" b="1" dirty="0"/>
              <a:t>Vitamine D3 tegen winterdepressie</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28</a:t>
            </a:fld>
            <a:endParaRPr lang="nl-NL"/>
          </a:p>
        </p:txBody>
      </p:sp>
    </p:spTree>
    <p:extLst>
      <p:ext uri="{BB962C8B-B14F-4D97-AF65-F5344CB8AC3E}">
        <p14:creationId xmlns:p14="http://schemas.microsoft.com/office/powerpoint/2010/main" val="22802214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ALCOHOL </a:t>
            </a:r>
            <a:endParaRPr lang="nl-NL" dirty="0"/>
          </a:p>
        </p:txBody>
      </p:sp>
      <p:sp>
        <p:nvSpPr>
          <p:cNvPr id="3" name="Tijdelijke aanduiding voor tekst 2"/>
          <p:cNvSpPr>
            <a:spLocks noGrp="1"/>
          </p:cNvSpPr>
          <p:nvPr>
            <p:ph type="body" idx="1"/>
          </p:nvPr>
        </p:nvSpPr>
        <p:spPr/>
        <p:txBody>
          <a:bodyPr/>
          <a:lstStyle/>
          <a:p>
            <a:r>
              <a:rPr lang="nl-NL" b="1" dirty="0" smtClean="0"/>
              <a:t>Nederlands richtlijn:</a:t>
            </a:r>
          </a:p>
          <a:p>
            <a:r>
              <a:rPr lang="nl-NL" b="1" dirty="0"/>
              <a:t>d</a:t>
            </a:r>
            <a:r>
              <a:rPr lang="nl-NL" b="1" dirty="0" smtClean="0"/>
              <a:t>rink </a:t>
            </a:r>
            <a:r>
              <a:rPr lang="nl-NL" b="1" dirty="0"/>
              <a:t>geen alcohol of in ieder geval niet meer dan één glas per dag”, luidt nu het advies in het kort</a:t>
            </a:r>
            <a:r>
              <a:rPr lang="nl-NL" b="1" dirty="0" smtClean="0"/>
              <a:t>.</a:t>
            </a:r>
          </a:p>
          <a:p>
            <a:endParaRPr lang="nl-NL" b="1" dirty="0" smtClean="0"/>
          </a:p>
          <a:p>
            <a:r>
              <a:rPr lang="nl-NL" b="1" dirty="0" smtClean="0"/>
              <a:t>Belgische richtlijn:</a:t>
            </a:r>
            <a:endParaRPr lang="nl-NL" b="1" dirty="0"/>
          </a:p>
          <a:p>
            <a:r>
              <a:rPr lang="nl-NL" b="1" dirty="0"/>
              <a:t>m</a:t>
            </a:r>
            <a:r>
              <a:rPr lang="nl-NL" b="1" dirty="0" smtClean="0"/>
              <a:t>aximaal 10 consumpties per week</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29</a:t>
            </a:fld>
            <a:endParaRPr lang="nl-NL"/>
          </a:p>
        </p:txBody>
      </p:sp>
    </p:spTree>
    <p:extLst>
      <p:ext uri="{BB962C8B-B14F-4D97-AF65-F5344CB8AC3E}">
        <p14:creationId xmlns:p14="http://schemas.microsoft.com/office/powerpoint/2010/main" val="37975970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2800" dirty="0" smtClean="0"/>
              <a:t>Effecten van alcohol op stemming</a:t>
            </a:r>
            <a:endParaRPr lang="nl-NL" sz="2800" dirty="0"/>
          </a:p>
        </p:txBody>
      </p:sp>
      <p:sp>
        <p:nvSpPr>
          <p:cNvPr id="3" name="Tijdelijke aanduiding voor tekst 2"/>
          <p:cNvSpPr>
            <a:spLocks noGrp="1"/>
          </p:cNvSpPr>
          <p:nvPr>
            <p:ph type="body" idx="1"/>
          </p:nvPr>
        </p:nvSpPr>
        <p:spPr/>
        <p:txBody>
          <a:bodyPr/>
          <a:lstStyle/>
          <a:p>
            <a:r>
              <a:rPr lang="nl-NL" dirty="0" smtClean="0"/>
              <a:t>Alcohol is een slechte brandstof voor de mens</a:t>
            </a:r>
          </a:p>
          <a:p>
            <a:endParaRPr lang="nl-NL" dirty="0"/>
          </a:p>
          <a:p>
            <a:r>
              <a:rPr lang="nl-NL" dirty="0" smtClean="0"/>
              <a:t>Maakt je slaperig maar verstoort je slaap </a:t>
            </a:r>
          </a:p>
          <a:p>
            <a:r>
              <a:rPr lang="nl-NL" dirty="0" smtClean="0"/>
              <a:t>Ontspant maar daarna meer angstig</a:t>
            </a:r>
          </a:p>
          <a:p>
            <a:r>
              <a:rPr lang="nl-NL" dirty="0" smtClean="0"/>
              <a:t>Het verstoort je brein en je motoriek</a:t>
            </a:r>
          </a:p>
          <a:p>
            <a:endParaRPr lang="nl-NL" sz="1600" dirty="0"/>
          </a:p>
          <a:p>
            <a:r>
              <a:rPr lang="nl-NL" dirty="0" smtClean="0"/>
              <a:t>Het </a:t>
            </a:r>
            <a:r>
              <a:rPr lang="nl-NL" dirty="0" err="1" smtClean="0"/>
              <a:t>ontremt</a:t>
            </a:r>
            <a:r>
              <a:rPr lang="nl-NL" dirty="0" smtClean="0"/>
              <a:t> en kan een trigger zijn voor zowel manie als depressie</a:t>
            </a:r>
          </a:p>
          <a:p>
            <a:r>
              <a:rPr lang="nl-NL" sz="1400" dirty="0" smtClean="0"/>
              <a:t> (eerst  </a:t>
            </a:r>
            <a:r>
              <a:rPr lang="nl-NL" sz="1400" dirty="0"/>
              <a:t>vrolijk maar dan </a:t>
            </a:r>
            <a:r>
              <a:rPr lang="nl-NL" sz="1400" dirty="0" smtClean="0"/>
              <a:t>depressief)</a:t>
            </a:r>
            <a:endParaRPr lang="nl-NL" sz="1400" dirty="0"/>
          </a:p>
          <a:p>
            <a:endParaRPr lang="nl-NL" dirty="0" smtClean="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30</a:t>
            </a:fld>
            <a:endParaRPr lang="nl-NL"/>
          </a:p>
        </p:txBody>
      </p:sp>
    </p:spTree>
    <p:extLst>
      <p:ext uri="{BB962C8B-B14F-4D97-AF65-F5344CB8AC3E}">
        <p14:creationId xmlns:p14="http://schemas.microsoft.com/office/powerpoint/2010/main" val="9888809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ALCOHOL </a:t>
            </a:r>
            <a:endParaRPr lang="nl-NL" dirty="0"/>
          </a:p>
        </p:txBody>
      </p:sp>
      <p:sp>
        <p:nvSpPr>
          <p:cNvPr id="3" name="Tijdelijke aanduiding voor tekst 2"/>
          <p:cNvSpPr>
            <a:spLocks noGrp="1"/>
          </p:cNvSpPr>
          <p:nvPr>
            <p:ph type="body" idx="1"/>
          </p:nvPr>
        </p:nvSpPr>
        <p:spPr/>
        <p:txBody>
          <a:bodyPr/>
          <a:lstStyle/>
          <a:p>
            <a:r>
              <a:rPr lang="nl-NL" b="1" dirty="0" smtClean="0"/>
              <a:t>Nederlands richtlijn:</a:t>
            </a:r>
          </a:p>
          <a:p>
            <a:r>
              <a:rPr lang="nl-NL" b="1" dirty="0"/>
              <a:t>d</a:t>
            </a:r>
            <a:r>
              <a:rPr lang="nl-NL" b="1" dirty="0" smtClean="0"/>
              <a:t>rink </a:t>
            </a:r>
            <a:r>
              <a:rPr lang="nl-NL" b="1" dirty="0"/>
              <a:t>geen alcohol of in ieder geval niet meer dan één glas per dag”, luidt nu het advies in het kort</a:t>
            </a:r>
            <a:r>
              <a:rPr lang="nl-NL" b="1" dirty="0" smtClean="0"/>
              <a:t>.</a:t>
            </a:r>
          </a:p>
          <a:p>
            <a:endParaRPr lang="nl-NL" b="1" dirty="0" smtClean="0"/>
          </a:p>
          <a:p>
            <a:r>
              <a:rPr lang="nl-NL" b="1" dirty="0" smtClean="0"/>
              <a:t>Belgische richtlijn:</a:t>
            </a:r>
            <a:endParaRPr lang="nl-NL" b="1" dirty="0"/>
          </a:p>
          <a:p>
            <a:r>
              <a:rPr lang="nl-NL" b="1" dirty="0"/>
              <a:t>m</a:t>
            </a:r>
            <a:r>
              <a:rPr lang="nl-NL" b="1" dirty="0" smtClean="0"/>
              <a:t>aximaal 10 consumpties per week</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31</a:t>
            </a:fld>
            <a:endParaRPr lang="nl-NL"/>
          </a:p>
        </p:txBody>
      </p:sp>
    </p:spTree>
    <p:extLst>
      <p:ext uri="{BB962C8B-B14F-4D97-AF65-F5344CB8AC3E}">
        <p14:creationId xmlns:p14="http://schemas.microsoft.com/office/powerpoint/2010/main" val="20237210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Middelen ( drugs)</a:t>
            </a:r>
            <a:endParaRPr lang="nl-NL" dirty="0"/>
          </a:p>
        </p:txBody>
      </p:sp>
      <p:pic>
        <p:nvPicPr>
          <p:cNvPr id="6" name="Afbeelding 5"/>
          <p:cNvPicPr>
            <a:picLocks noChangeAspect="1"/>
          </p:cNvPicPr>
          <p:nvPr/>
        </p:nvPicPr>
        <p:blipFill>
          <a:blip r:embed="rId2"/>
          <a:stretch>
            <a:fillRect/>
          </a:stretch>
        </p:blipFill>
        <p:spPr>
          <a:xfrm>
            <a:off x="0" y="725561"/>
            <a:ext cx="10177677" cy="6580039"/>
          </a:xfrm>
          <a:prstGeom prst="rect">
            <a:avLst/>
          </a:prstGeom>
        </p:spPr>
      </p:pic>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32</a:t>
            </a:fld>
            <a:endParaRPr lang="nl-NL"/>
          </a:p>
        </p:txBody>
      </p:sp>
    </p:spTree>
    <p:extLst>
      <p:ext uri="{BB962C8B-B14F-4D97-AF65-F5344CB8AC3E}">
        <p14:creationId xmlns:p14="http://schemas.microsoft.com/office/powerpoint/2010/main" val="42581136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STOPPEN MET ROKEN !!!!!</a:t>
            </a:r>
            <a:endParaRPr lang="nl-NL" dirty="0"/>
          </a:p>
        </p:txBody>
      </p:sp>
      <p:sp>
        <p:nvSpPr>
          <p:cNvPr id="3" name="Tijdelijke aanduiding voor tekst 2"/>
          <p:cNvSpPr>
            <a:spLocks noGrp="1"/>
          </p:cNvSpPr>
          <p:nvPr>
            <p:ph type="body" idx="1"/>
          </p:nvPr>
        </p:nvSpPr>
        <p:spPr/>
        <p:txBody>
          <a:bodyPr/>
          <a:lstStyle/>
          <a:p>
            <a:endParaRPr lang="nl-NL"/>
          </a:p>
        </p:txBody>
      </p:sp>
      <p:sp>
        <p:nvSpPr>
          <p:cNvPr id="4" name="Tijdelijke aanduiding voor datum 3"/>
          <p:cNvSpPr>
            <a:spLocks noGrp="1"/>
          </p:cNvSpPr>
          <p:nvPr>
            <p:ph type="dt" sz="half" idx="10"/>
          </p:nvPr>
        </p:nvSpPr>
        <p:spPr/>
        <p:txBody>
          <a:bodyPr/>
          <a:lstStyle/>
          <a:p>
            <a:fld id="{326CD223-8DCA-42AD-B9C1-469CCA674D98}" type="datetime1">
              <a:rPr lang="nl-NL" smtClean="0"/>
              <a:t>24-11-2020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33</a:t>
            </a:fld>
            <a:endParaRPr lang="nl-NL"/>
          </a:p>
        </p:txBody>
      </p:sp>
      <p:pic>
        <p:nvPicPr>
          <p:cNvPr id="1026" name="Picture 2" descr="Voorbeeld van afbeel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975" y="1905000"/>
            <a:ext cx="6181725" cy="3876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221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model_GGzE02">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1531</TotalTime>
  <Words>767</Words>
  <Application>Microsoft Office PowerPoint</Application>
  <PresentationFormat>Diavoorstelling (4:3)</PresentationFormat>
  <Paragraphs>228</Paragraphs>
  <Slides>33</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33</vt:i4>
      </vt:variant>
    </vt:vector>
  </HeadingPairs>
  <TitlesOfParts>
    <vt:vector size="39" baseType="lpstr">
      <vt:lpstr>ＭＳ Ｐゴシック</vt:lpstr>
      <vt:lpstr>Arial</vt:lpstr>
      <vt:lpstr>Calibri</vt:lpstr>
      <vt:lpstr>Lucida Sans</vt:lpstr>
      <vt:lpstr>Trebuchet MS</vt:lpstr>
      <vt:lpstr>model_GGzE02</vt:lpstr>
      <vt:lpstr>psycho educatie cursus        Zelfmanagement</vt:lpstr>
      <vt:lpstr> </vt:lpstr>
      <vt:lpstr>   programma</vt:lpstr>
      <vt:lpstr>PowerPoint-presentatie</vt:lpstr>
      <vt:lpstr>Symptomen</vt:lpstr>
      <vt:lpstr>PowerPoint-presentatie</vt:lpstr>
      <vt:lpstr>symptomen</vt:lpstr>
      <vt:lpstr>PowerPoint-presentatie</vt:lpstr>
      <vt:lpstr>PowerPoint-presentatie</vt:lpstr>
      <vt:lpstr>PowerPoint-presentatie</vt:lpstr>
      <vt:lpstr>Triggers</vt:lpstr>
      <vt:lpstr>PowerPoint-presentatie</vt:lpstr>
      <vt:lpstr>Contragedrag</vt:lpstr>
      <vt:lpstr>   programma</vt:lpstr>
      <vt:lpstr>Circadiaans Ritme</vt:lpstr>
      <vt:lpstr>          Balanceren    tussen licht en donker</vt:lpstr>
      <vt:lpstr>slaap</vt:lpstr>
      <vt:lpstr>PowerPoint-presentatie</vt:lpstr>
      <vt:lpstr>Waarom word je dik als je slecht slaapt?</vt:lpstr>
      <vt:lpstr>PowerPoint-presentatie</vt:lpstr>
      <vt:lpstr>Lichttherapie</vt:lpstr>
      <vt:lpstr>PowerPoint-presentatie</vt:lpstr>
      <vt:lpstr>PowerPoint-presentatie</vt:lpstr>
      <vt:lpstr>PowerPoint-presentatie</vt:lpstr>
      <vt:lpstr>Metabool syndroom</vt:lpstr>
      <vt:lpstr>PowerPoint-presentatie</vt:lpstr>
      <vt:lpstr>Vitamine D</vt:lpstr>
      <vt:lpstr>   Gezondheidsraad: De meeste mannen en vrouwen lijden, zonder het zelf te weten, aan een chronisch vitamine D-tekort   </vt:lpstr>
      <vt:lpstr>ALCOHOL </vt:lpstr>
      <vt:lpstr>Effecten van alcohol op stemming</vt:lpstr>
      <vt:lpstr>ALCOHOL </vt:lpstr>
      <vt:lpstr>Middelen ( drugs)</vt:lpstr>
      <vt:lpstr>STOPPEN MET ROKEN !!!!!</vt:lpstr>
    </vt:vector>
  </TitlesOfParts>
  <Company>Stichting GGzE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Linden, Rob van der</dc:creator>
  <cp:lastModifiedBy>Reijnen, Marius</cp:lastModifiedBy>
  <cp:revision>81</cp:revision>
  <dcterms:created xsi:type="dcterms:W3CDTF">2013-06-10T08:23:06Z</dcterms:created>
  <dcterms:modified xsi:type="dcterms:W3CDTF">2020-11-24T19:32:15Z</dcterms:modified>
</cp:coreProperties>
</file>